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325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06" r:id="rId12"/>
    <p:sldId id="307" r:id="rId13"/>
    <p:sldId id="310" r:id="rId14"/>
    <p:sldId id="316" r:id="rId15"/>
    <p:sldId id="335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279" r:id="rId24"/>
    <p:sldId id="280" r:id="rId25"/>
    <p:sldId id="281" r:id="rId26"/>
    <p:sldId id="305" r:id="rId27"/>
    <p:sldId id="267" r:id="rId28"/>
    <p:sldId id="268" r:id="rId29"/>
    <p:sldId id="336" r:id="rId30"/>
    <p:sldId id="337" r:id="rId31"/>
    <p:sldId id="290" r:id="rId32"/>
    <p:sldId id="338" r:id="rId33"/>
    <p:sldId id="270" r:id="rId34"/>
    <p:sldId id="339" r:id="rId35"/>
    <p:sldId id="340" r:id="rId36"/>
    <p:sldId id="309" r:id="rId37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 autoAdjust="0"/>
    <p:restoredTop sz="94660"/>
  </p:normalViewPr>
  <p:slideViewPr>
    <p:cSldViewPr>
      <p:cViewPr varScale="1">
        <p:scale>
          <a:sx n="84" d="100"/>
          <a:sy n="84" d="100"/>
        </p:scale>
        <p:origin x="-4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FBC81A-571F-4DA7-9349-80D0200A4CD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0AAD1CE7-2DE6-4AF6-8897-7AED01870AF8}">
      <dgm:prSet phldrT="[Text]"/>
      <dgm:spPr/>
      <dgm:t>
        <a:bodyPr/>
        <a:lstStyle/>
        <a:p>
          <a:r>
            <a:rPr lang="id-ID" dirty="0" smtClean="0"/>
            <a:t>Analisis kualitatif</a:t>
          </a:r>
          <a:endParaRPr lang="id-ID" dirty="0"/>
        </a:p>
      </dgm:t>
    </dgm:pt>
    <dgm:pt modelId="{404EE5F1-F425-4DFB-9DE7-F6DCEA7C77E2}" type="parTrans" cxnId="{1BABE38B-EFC9-4AD3-B1EE-09C6F0120BEA}">
      <dgm:prSet/>
      <dgm:spPr/>
      <dgm:t>
        <a:bodyPr/>
        <a:lstStyle/>
        <a:p>
          <a:endParaRPr lang="id-ID"/>
        </a:p>
      </dgm:t>
    </dgm:pt>
    <dgm:pt modelId="{CDD4A77B-47E5-43A7-BBB3-AEACDD8534CE}" type="sibTrans" cxnId="{1BABE38B-EFC9-4AD3-B1EE-09C6F0120BEA}">
      <dgm:prSet/>
      <dgm:spPr/>
      <dgm:t>
        <a:bodyPr/>
        <a:lstStyle/>
        <a:p>
          <a:endParaRPr lang="id-ID"/>
        </a:p>
      </dgm:t>
    </dgm:pt>
    <dgm:pt modelId="{BB1CCE06-E6C6-416D-948C-F6739D88025F}">
      <dgm:prSet phldrT="[Text]"/>
      <dgm:spPr/>
      <dgm:t>
        <a:bodyPr/>
        <a:lstStyle/>
        <a:p>
          <a:r>
            <a:rPr lang="id-ID" dirty="0" smtClean="0"/>
            <a:t>Parameter yang diamati panjang gelombang max</a:t>
          </a:r>
          <a:endParaRPr lang="id-ID" dirty="0"/>
        </a:p>
      </dgm:t>
    </dgm:pt>
    <dgm:pt modelId="{BD2EBC1D-AA2B-4306-B9FF-388133A7DB05}" type="parTrans" cxnId="{127CB5E1-89AC-47C7-ABD4-991041FC33AD}">
      <dgm:prSet/>
      <dgm:spPr/>
      <dgm:t>
        <a:bodyPr/>
        <a:lstStyle/>
        <a:p>
          <a:endParaRPr lang="id-ID"/>
        </a:p>
      </dgm:t>
    </dgm:pt>
    <dgm:pt modelId="{E594D065-A619-4546-9E58-AD5190407DE6}" type="sibTrans" cxnId="{127CB5E1-89AC-47C7-ABD4-991041FC33AD}">
      <dgm:prSet/>
      <dgm:spPr/>
      <dgm:t>
        <a:bodyPr/>
        <a:lstStyle/>
        <a:p>
          <a:endParaRPr lang="id-ID"/>
        </a:p>
      </dgm:t>
    </dgm:pt>
    <dgm:pt modelId="{7DCA7433-93FE-4EF6-9B77-B8A06D1B7CF2}">
      <dgm:prSet phldrT="[Text]"/>
      <dgm:spPr/>
      <dgm:t>
        <a:bodyPr/>
        <a:lstStyle/>
        <a:p>
          <a:r>
            <a:rPr lang="id-ID" dirty="0" smtClean="0"/>
            <a:t>Spektrum yang dihasilkan</a:t>
          </a:r>
          <a:endParaRPr lang="id-ID" dirty="0"/>
        </a:p>
      </dgm:t>
    </dgm:pt>
    <dgm:pt modelId="{AD777DCF-FB3A-4932-AB24-2B102BE98653}" type="parTrans" cxnId="{A9680660-1BAF-4CFC-A39F-FA1BBADB1CF4}">
      <dgm:prSet/>
      <dgm:spPr/>
      <dgm:t>
        <a:bodyPr/>
        <a:lstStyle/>
        <a:p>
          <a:endParaRPr lang="id-ID"/>
        </a:p>
      </dgm:t>
    </dgm:pt>
    <dgm:pt modelId="{1E614FA5-5F84-47E2-9A40-AC29D511680D}" type="sibTrans" cxnId="{A9680660-1BAF-4CFC-A39F-FA1BBADB1CF4}">
      <dgm:prSet/>
      <dgm:spPr/>
      <dgm:t>
        <a:bodyPr/>
        <a:lstStyle/>
        <a:p>
          <a:endParaRPr lang="id-ID"/>
        </a:p>
      </dgm:t>
    </dgm:pt>
    <dgm:pt modelId="{564CB6B2-915E-4B1C-BEC7-7D42E2A76BC5}">
      <dgm:prSet phldrT="[Text]"/>
      <dgm:spPr/>
      <dgm:t>
        <a:bodyPr/>
        <a:lstStyle/>
        <a:p>
          <a:r>
            <a:rPr lang="id-ID" dirty="0" smtClean="0"/>
            <a:t>Analisis kuantitatif</a:t>
          </a:r>
          <a:endParaRPr lang="id-ID" dirty="0"/>
        </a:p>
      </dgm:t>
    </dgm:pt>
    <dgm:pt modelId="{44170D3C-A4A3-41CE-9DDC-D10A31756E86}" type="parTrans" cxnId="{B296BD77-B41B-4125-9FCA-B114BB720D65}">
      <dgm:prSet/>
      <dgm:spPr/>
      <dgm:t>
        <a:bodyPr/>
        <a:lstStyle/>
        <a:p>
          <a:endParaRPr lang="id-ID"/>
        </a:p>
      </dgm:t>
    </dgm:pt>
    <dgm:pt modelId="{A3E38D15-2835-4256-A85F-4332A82B04A4}" type="sibTrans" cxnId="{B296BD77-B41B-4125-9FCA-B114BB720D65}">
      <dgm:prSet/>
      <dgm:spPr/>
      <dgm:t>
        <a:bodyPr/>
        <a:lstStyle/>
        <a:p>
          <a:endParaRPr lang="id-ID"/>
        </a:p>
      </dgm:t>
    </dgm:pt>
    <dgm:pt modelId="{2C9DB465-ED66-4A8F-86B8-388A9874AF45}">
      <dgm:prSet phldrT="[Text]"/>
      <dgm:spPr/>
      <dgm:t>
        <a:bodyPr/>
        <a:lstStyle/>
        <a:p>
          <a:r>
            <a:rPr lang="id-ID" dirty="0" smtClean="0"/>
            <a:t>Parameter yang digunakan : A atau T</a:t>
          </a:r>
          <a:endParaRPr lang="id-ID" dirty="0"/>
        </a:p>
      </dgm:t>
    </dgm:pt>
    <dgm:pt modelId="{879DA04A-67BE-4093-B702-B7701600105B}" type="parTrans" cxnId="{2CAB06ED-7E51-4C0C-9895-A7FE241A03BD}">
      <dgm:prSet/>
      <dgm:spPr/>
      <dgm:t>
        <a:bodyPr/>
        <a:lstStyle/>
        <a:p>
          <a:endParaRPr lang="id-ID"/>
        </a:p>
      </dgm:t>
    </dgm:pt>
    <dgm:pt modelId="{2732905E-7860-4913-B5CD-A6C2542FE767}" type="sibTrans" cxnId="{2CAB06ED-7E51-4C0C-9895-A7FE241A03BD}">
      <dgm:prSet/>
      <dgm:spPr/>
      <dgm:t>
        <a:bodyPr/>
        <a:lstStyle/>
        <a:p>
          <a:endParaRPr lang="id-ID"/>
        </a:p>
      </dgm:t>
    </dgm:pt>
    <dgm:pt modelId="{136025C9-A579-45F4-886A-1BC12F4CB002}" type="pres">
      <dgm:prSet presAssocID="{D3FBC81A-571F-4DA7-9349-80D0200A4CD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857D8016-1321-4988-99BC-EAB17EA12D1C}" type="pres">
      <dgm:prSet presAssocID="{0AAD1CE7-2DE6-4AF6-8897-7AED01870AF8}" presName="linNode" presStyleCnt="0"/>
      <dgm:spPr/>
    </dgm:pt>
    <dgm:pt modelId="{8F4A19B0-A943-4B49-B1F5-DD1DEC4C9667}" type="pres">
      <dgm:prSet presAssocID="{0AAD1CE7-2DE6-4AF6-8897-7AED01870AF8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3BDC748-49A7-47D3-9D8F-C776775F5793}" type="pres">
      <dgm:prSet presAssocID="{0AAD1CE7-2DE6-4AF6-8897-7AED01870AF8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B99B6B3-FB2B-4C02-AB3B-9006CFF524C3}" type="pres">
      <dgm:prSet presAssocID="{CDD4A77B-47E5-43A7-BBB3-AEACDD8534CE}" presName="sp" presStyleCnt="0"/>
      <dgm:spPr/>
    </dgm:pt>
    <dgm:pt modelId="{E5450CA9-E6EC-440B-8DEE-7BE052125724}" type="pres">
      <dgm:prSet presAssocID="{564CB6B2-915E-4B1C-BEC7-7D42E2A76BC5}" presName="linNode" presStyleCnt="0"/>
      <dgm:spPr/>
    </dgm:pt>
    <dgm:pt modelId="{DCAC3BD8-8729-4BEB-AB92-F263A7EE4A97}" type="pres">
      <dgm:prSet presAssocID="{564CB6B2-915E-4B1C-BEC7-7D42E2A76BC5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634A6CA-755A-4A8F-959D-0C92892E8551}" type="pres">
      <dgm:prSet presAssocID="{564CB6B2-915E-4B1C-BEC7-7D42E2A76BC5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739C99FD-089B-43BB-AEDB-66DE4AF4C4A9}" type="presOf" srcId="{D3FBC81A-571F-4DA7-9349-80D0200A4CD7}" destId="{136025C9-A579-45F4-886A-1BC12F4CB002}" srcOrd="0" destOrd="0" presId="urn:microsoft.com/office/officeart/2005/8/layout/vList5"/>
    <dgm:cxn modelId="{D660D5BE-8941-41CE-B350-DDB5823E352D}" type="presOf" srcId="{564CB6B2-915E-4B1C-BEC7-7D42E2A76BC5}" destId="{DCAC3BD8-8729-4BEB-AB92-F263A7EE4A97}" srcOrd="0" destOrd="0" presId="urn:microsoft.com/office/officeart/2005/8/layout/vList5"/>
    <dgm:cxn modelId="{7574593B-4DBE-4E0E-8241-54D1C63F3594}" type="presOf" srcId="{0AAD1CE7-2DE6-4AF6-8897-7AED01870AF8}" destId="{8F4A19B0-A943-4B49-B1F5-DD1DEC4C9667}" srcOrd="0" destOrd="0" presId="urn:microsoft.com/office/officeart/2005/8/layout/vList5"/>
    <dgm:cxn modelId="{A9680660-1BAF-4CFC-A39F-FA1BBADB1CF4}" srcId="{0AAD1CE7-2DE6-4AF6-8897-7AED01870AF8}" destId="{7DCA7433-93FE-4EF6-9B77-B8A06D1B7CF2}" srcOrd="1" destOrd="0" parTransId="{AD777DCF-FB3A-4932-AB24-2B102BE98653}" sibTransId="{1E614FA5-5F84-47E2-9A40-AC29D511680D}"/>
    <dgm:cxn modelId="{383DDD0C-5253-4812-9505-4203C61700EA}" type="presOf" srcId="{BB1CCE06-E6C6-416D-948C-F6739D88025F}" destId="{43BDC748-49A7-47D3-9D8F-C776775F5793}" srcOrd="0" destOrd="0" presId="urn:microsoft.com/office/officeart/2005/8/layout/vList5"/>
    <dgm:cxn modelId="{B296BD77-B41B-4125-9FCA-B114BB720D65}" srcId="{D3FBC81A-571F-4DA7-9349-80D0200A4CD7}" destId="{564CB6B2-915E-4B1C-BEC7-7D42E2A76BC5}" srcOrd="1" destOrd="0" parTransId="{44170D3C-A4A3-41CE-9DDC-D10A31756E86}" sibTransId="{A3E38D15-2835-4256-A85F-4332A82B04A4}"/>
    <dgm:cxn modelId="{94DBA7A1-1FD9-47B3-B14C-048A4FBD78B7}" type="presOf" srcId="{2C9DB465-ED66-4A8F-86B8-388A9874AF45}" destId="{5634A6CA-755A-4A8F-959D-0C92892E8551}" srcOrd="0" destOrd="0" presId="urn:microsoft.com/office/officeart/2005/8/layout/vList5"/>
    <dgm:cxn modelId="{1BABE38B-EFC9-4AD3-B1EE-09C6F0120BEA}" srcId="{D3FBC81A-571F-4DA7-9349-80D0200A4CD7}" destId="{0AAD1CE7-2DE6-4AF6-8897-7AED01870AF8}" srcOrd="0" destOrd="0" parTransId="{404EE5F1-F425-4DFB-9DE7-F6DCEA7C77E2}" sibTransId="{CDD4A77B-47E5-43A7-BBB3-AEACDD8534CE}"/>
    <dgm:cxn modelId="{127CB5E1-89AC-47C7-ABD4-991041FC33AD}" srcId="{0AAD1CE7-2DE6-4AF6-8897-7AED01870AF8}" destId="{BB1CCE06-E6C6-416D-948C-F6739D88025F}" srcOrd="0" destOrd="0" parTransId="{BD2EBC1D-AA2B-4306-B9FF-388133A7DB05}" sibTransId="{E594D065-A619-4546-9E58-AD5190407DE6}"/>
    <dgm:cxn modelId="{2CAB06ED-7E51-4C0C-9895-A7FE241A03BD}" srcId="{564CB6B2-915E-4B1C-BEC7-7D42E2A76BC5}" destId="{2C9DB465-ED66-4A8F-86B8-388A9874AF45}" srcOrd="0" destOrd="0" parTransId="{879DA04A-67BE-4093-B702-B7701600105B}" sibTransId="{2732905E-7860-4913-B5CD-A6C2542FE767}"/>
    <dgm:cxn modelId="{DA457B9B-581F-458B-8281-A2464234B38B}" type="presOf" srcId="{7DCA7433-93FE-4EF6-9B77-B8A06D1B7CF2}" destId="{43BDC748-49A7-47D3-9D8F-C776775F5793}" srcOrd="0" destOrd="1" presId="urn:microsoft.com/office/officeart/2005/8/layout/vList5"/>
    <dgm:cxn modelId="{82F0AC36-3D3C-4D8B-AE54-FB6A25207AAD}" type="presParOf" srcId="{136025C9-A579-45F4-886A-1BC12F4CB002}" destId="{857D8016-1321-4988-99BC-EAB17EA12D1C}" srcOrd="0" destOrd="0" presId="urn:microsoft.com/office/officeart/2005/8/layout/vList5"/>
    <dgm:cxn modelId="{09D7EEF0-B203-4B88-B924-316BC675186C}" type="presParOf" srcId="{857D8016-1321-4988-99BC-EAB17EA12D1C}" destId="{8F4A19B0-A943-4B49-B1F5-DD1DEC4C9667}" srcOrd="0" destOrd="0" presId="urn:microsoft.com/office/officeart/2005/8/layout/vList5"/>
    <dgm:cxn modelId="{6D75C8F5-67D7-4EAF-8447-EBB859CA64CB}" type="presParOf" srcId="{857D8016-1321-4988-99BC-EAB17EA12D1C}" destId="{43BDC748-49A7-47D3-9D8F-C776775F5793}" srcOrd="1" destOrd="0" presId="urn:microsoft.com/office/officeart/2005/8/layout/vList5"/>
    <dgm:cxn modelId="{FBE067C4-F9A7-4B72-8805-C8111ABBC015}" type="presParOf" srcId="{136025C9-A579-45F4-886A-1BC12F4CB002}" destId="{5B99B6B3-FB2B-4C02-AB3B-9006CFF524C3}" srcOrd="1" destOrd="0" presId="urn:microsoft.com/office/officeart/2005/8/layout/vList5"/>
    <dgm:cxn modelId="{0A0F6EE3-DFF5-4BA7-BFD5-B053B9B43261}" type="presParOf" srcId="{136025C9-A579-45F4-886A-1BC12F4CB002}" destId="{E5450CA9-E6EC-440B-8DEE-7BE052125724}" srcOrd="2" destOrd="0" presId="urn:microsoft.com/office/officeart/2005/8/layout/vList5"/>
    <dgm:cxn modelId="{44ED5293-D428-45C4-AFBE-3B6AD20E06B0}" type="presParOf" srcId="{E5450CA9-E6EC-440B-8DEE-7BE052125724}" destId="{DCAC3BD8-8729-4BEB-AB92-F263A7EE4A97}" srcOrd="0" destOrd="0" presId="urn:microsoft.com/office/officeart/2005/8/layout/vList5"/>
    <dgm:cxn modelId="{4CFA0DFF-6A0B-431F-88EB-174041F993D7}" type="presParOf" srcId="{E5450CA9-E6EC-440B-8DEE-7BE052125724}" destId="{5634A6CA-755A-4A8F-959D-0C92892E85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2F5664-8526-42C0-8C05-768147109AF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BFF6846F-298B-4942-8C48-07A50B822035}">
      <dgm:prSet/>
      <dgm:spPr/>
      <dgm:t>
        <a:bodyPr/>
        <a:lstStyle/>
        <a:p>
          <a:pPr rtl="0"/>
          <a:r>
            <a:rPr lang="id-ID" dirty="0" smtClean="0"/>
            <a:t>One-point method</a:t>
          </a:r>
          <a:endParaRPr lang="id-ID" dirty="0"/>
        </a:p>
      </dgm:t>
    </dgm:pt>
    <dgm:pt modelId="{6A683DD3-9D14-4633-8297-367FE93A9DCC}" type="parTrans" cxnId="{7BFE10E4-CA91-4659-A985-781375273128}">
      <dgm:prSet/>
      <dgm:spPr/>
      <dgm:t>
        <a:bodyPr/>
        <a:lstStyle/>
        <a:p>
          <a:endParaRPr lang="id-ID"/>
        </a:p>
      </dgm:t>
    </dgm:pt>
    <dgm:pt modelId="{690D44C2-DAAA-4E4C-9E59-6528C0F705E5}" type="sibTrans" cxnId="{7BFE10E4-CA91-4659-A985-781375273128}">
      <dgm:prSet/>
      <dgm:spPr/>
      <dgm:t>
        <a:bodyPr/>
        <a:lstStyle/>
        <a:p>
          <a:endParaRPr lang="id-ID"/>
        </a:p>
      </dgm:t>
    </dgm:pt>
    <dgm:pt modelId="{45B3B243-5845-42A6-87D7-04F3BBFF5AE2}">
      <dgm:prSet/>
      <dgm:spPr/>
      <dgm:t>
        <a:bodyPr/>
        <a:lstStyle/>
        <a:p>
          <a:pPr rtl="0"/>
          <a:r>
            <a:rPr lang="id-ID" smtClean="0"/>
            <a:t>Kurva kalibrasi</a:t>
          </a:r>
          <a:endParaRPr lang="id-ID"/>
        </a:p>
      </dgm:t>
    </dgm:pt>
    <dgm:pt modelId="{11F0375F-9CE5-45BB-8F0A-C3BCFBDFA256}" type="parTrans" cxnId="{0291E315-EB4A-4C30-85ED-CEE3354DFB18}">
      <dgm:prSet/>
      <dgm:spPr/>
      <dgm:t>
        <a:bodyPr/>
        <a:lstStyle/>
        <a:p>
          <a:endParaRPr lang="id-ID"/>
        </a:p>
      </dgm:t>
    </dgm:pt>
    <dgm:pt modelId="{F00F3602-9F6A-4A8E-B2B8-75BDD986DCD5}" type="sibTrans" cxnId="{0291E315-EB4A-4C30-85ED-CEE3354DFB18}">
      <dgm:prSet/>
      <dgm:spPr/>
      <dgm:t>
        <a:bodyPr/>
        <a:lstStyle/>
        <a:p>
          <a:endParaRPr lang="id-ID"/>
        </a:p>
      </dgm:t>
    </dgm:pt>
    <dgm:pt modelId="{BC78E4DC-647C-4CC2-8DF4-5754380A5A9B}">
      <dgm:prSet/>
      <dgm:spPr/>
      <dgm:t>
        <a:bodyPr/>
        <a:lstStyle/>
        <a:p>
          <a:r>
            <a:rPr lang="id-ID" dirty="0" smtClean="0"/>
            <a:t>Hanya menggunakan 1 konsentrasi standar</a:t>
          </a:r>
          <a:endParaRPr lang="id-ID" dirty="0"/>
        </a:p>
      </dgm:t>
    </dgm:pt>
    <dgm:pt modelId="{2D091750-C6F8-4644-BF2A-ADC140802BDC}" type="parTrans" cxnId="{40EDA624-C07E-4761-BCAD-78A88E9C169C}">
      <dgm:prSet/>
      <dgm:spPr/>
      <dgm:t>
        <a:bodyPr/>
        <a:lstStyle/>
        <a:p>
          <a:endParaRPr lang="id-ID"/>
        </a:p>
      </dgm:t>
    </dgm:pt>
    <dgm:pt modelId="{60C67632-465E-4754-8812-D79D52D9996F}" type="sibTrans" cxnId="{40EDA624-C07E-4761-BCAD-78A88E9C169C}">
      <dgm:prSet/>
      <dgm:spPr/>
      <dgm:t>
        <a:bodyPr/>
        <a:lstStyle/>
        <a:p>
          <a:endParaRPr lang="id-ID"/>
        </a:p>
      </dgm:t>
    </dgm:pt>
    <dgm:pt modelId="{EC641D7B-4B7E-4996-82B9-1884CA615505}">
      <dgm:prSet/>
      <dgm:spPr/>
      <dgm:t>
        <a:bodyPr/>
        <a:lstStyle/>
        <a:p>
          <a:r>
            <a:rPr lang="id-ID" dirty="0" smtClean="0"/>
            <a:t>Menggunakan beberapa konsentrasi standar</a:t>
          </a:r>
          <a:endParaRPr lang="id-ID" dirty="0"/>
        </a:p>
      </dgm:t>
    </dgm:pt>
    <dgm:pt modelId="{95886BD0-8A26-4EA2-A855-A08E6D16FA2D}" type="parTrans" cxnId="{F8221319-938A-4DE5-87C6-E44B6D0FFB2D}">
      <dgm:prSet/>
      <dgm:spPr/>
      <dgm:t>
        <a:bodyPr/>
        <a:lstStyle/>
        <a:p>
          <a:endParaRPr lang="id-ID"/>
        </a:p>
      </dgm:t>
    </dgm:pt>
    <dgm:pt modelId="{5544F6FB-B963-4334-BCE2-F15229506FFA}" type="sibTrans" cxnId="{F8221319-938A-4DE5-87C6-E44B6D0FFB2D}">
      <dgm:prSet/>
      <dgm:spPr/>
      <dgm:t>
        <a:bodyPr/>
        <a:lstStyle/>
        <a:p>
          <a:endParaRPr lang="id-ID"/>
        </a:p>
      </dgm:t>
    </dgm:pt>
    <dgm:pt modelId="{06401B5E-282A-449C-8FFD-F48C4227F43E}" type="pres">
      <dgm:prSet presAssocID="{C62F5664-8526-42C0-8C05-768147109AF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B4A71B53-2F6E-408A-A6C5-92B86C550A07}" type="pres">
      <dgm:prSet presAssocID="{BFF6846F-298B-4942-8C48-07A50B822035}" presName="composite" presStyleCnt="0"/>
      <dgm:spPr/>
    </dgm:pt>
    <dgm:pt modelId="{F3E390D4-5EFE-478B-94D9-89C33A467C48}" type="pres">
      <dgm:prSet presAssocID="{BFF6846F-298B-4942-8C48-07A50B822035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B1C03B0-21BD-4475-8FBB-855D2A81F4C2}" type="pres">
      <dgm:prSet presAssocID="{BFF6846F-298B-4942-8C48-07A50B822035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463D27F-1A32-4703-81BF-3CAFD858FCF5}" type="pres">
      <dgm:prSet presAssocID="{690D44C2-DAAA-4E4C-9E59-6528C0F705E5}" presName="sp" presStyleCnt="0"/>
      <dgm:spPr/>
    </dgm:pt>
    <dgm:pt modelId="{AF5F8828-5139-4378-9814-18478E79F39C}" type="pres">
      <dgm:prSet presAssocID="{45B3B243-5845-42A6-87D7-04F3BBFF5AE2}" presName="composite" presStyleCnt="0"/>
      <dgm:spPr/>
    </dgm:pt>
    <dgm:pt modelId="{66BDFBA6-2A7C-4F28-B4ED-7DB69B65D998}" type="pres">
      <dgm:prSet presAssocID="{45B3B243-5845-42A6-87D7-04F3BBFF5AE2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FA4A5DF-0652-452E-A982-0CDB39238DE8}" type="pres">
      <dgm:prSet presAssocID="{45B3B243-5845-42A6-87D7-04F3BBFF5AE2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EA3B9C39-9263-40CA-9E3A-ABA3E7EAE35A}" type="presOf" srcId="{C62F5664-8526-42C0-8C05-768147109AFB}" destId="{06401B5E-282A-449C-8FFD-F48C4227F43E}" srcOrd="0" destOrd="0" presId="urn:microsoft.com/office/officeart/2005/8/layout/chevron2"/>
    <dgm:cxn modelId="{0291E315-EB4A-4C30-85ED-CEE3354DFB18}" srcId="{C62F5664-8526-42C0-8C05-768147109AFB}" destId="{45B3B243-5845-42A6-87D7-04F3BBFF5AE2}" srcOrd="1" destOrd="0" parTransId="{11F0375F-9CE5-45BB-8F0A-C3BCFBDFA256}" sibTransId="{F00F3602-9F6A-4A8E-B2B8-75BDD986DCD5}"/>
    <dgm:cxn modelId="{40EDA624-C07E-4761-BCAD-78A88E9C169C}" srcId="{BFF6846F-298B-4942-8C48-07A50B822035}" destId="{BC78E4DC-647C-4CC2-8DF4-5754380A5A9B}" srcOrd="0" destOrd="0" parTransId="{2D091750-C6F8-4644-BF2A-ADC140802BDC}" sibTransId="{60C67632-465E-4754-8812-D79D52D9996F}"/>
    <dgm:cxn modelId="{65F41187-EC67-4F01-BC40-BBA856996077}" type="presOf" srcId="{EC641D7B-4B7E-4996-82B9-1884CA615505}" destId="{4FA4A5DF-0652-452E-A982-0CDB39238DE8}" srcOrd="0" destOrd="0" presId="urn:microsoft.com/office/officeart/2005/8/layout/chevron2"/>
    <dgm:cxn modelId="{7BF9A31A-C8EB-43E0-B3DA-F62B16ED3620}" type="presOf" srcId="{BC78E4DC-647C-4CC2-8DF4-5754380A5A9B}" destId="{EB1C03B0-21BD-4475-8FBB-855D2A81F4C2}" srcOrd="0" destOrd="0" presId="urn:microsoft.com/office/officeart/2005/8/layout/chevron2"/>
    <dgm:cxn modelId="{7BFE10E4-CA91-4659-A985-781375273128}" srcId="{C62F5664-8526-42C0-8C05-768147109AFB}" destId="{BFF6846F-298B-4942-8C48-07A50B822035}" srcOrd="0" destOrd="0" parTransId="{6A683DD3-9D14-4633-8297-367FE93A9DCC}" sibTransId="{690D44C2-DAAA-4E4C-9E59-6528C0F705E5}"/>
    <dgm:cxn modelId="{18BD6E75-3BDD-46A3-8FA8-D43D8F849CD2}" type="presOf" srcId="{45B3B243-5845-42A6-87D7-04F3BBFF5AE2}" destId="{66BDFBA6-2A7C-4F28-B4ED-7DB69B65D998}" srcOrd="0" destOrd="0" presId="urn:microsoft.com/office/officeart/2005/8/layout/chevron2"/>
    <dgm:cxn modelId="{F8221319-938A-4DE5-87C6-E44B6D0FFB2D}" srcId="{45B3B243-5845-42A6-87D7-04F3BBFF5AE2}" destId="{EC641D7B-4B7E-4996-82B9-1884CA615505}" srcOrd="0" destOrd="0" parTransId="{95886BD0-8A26-4EA2-A855-A08E6D16FA2D}" sibTransId="{5544F6FB-B963-4334-BCE2-F15229506FFA}"/>
    <dgm:cxn modelId="{BBDA4E58-823F-4A4B-9D40-13CF38BAF3CF}" type="presOf" srcId="{BFF6846F-298B-4942-8C48-07A50B822035}" destId="{F3E390D4-5EFE-478B-94D9-89C33A467C48}" srcOrd="0" destOrd="0" presId="urn:microsoft.com/office/officeart/2005/8/layout/chevron2"/>
    <dgm:cxn modelId="{50964989-B025-4E8A-8FDC-EBA77BEFD577}" type="presParOf" srcId="{06401B5E-282A-449C-8FFD-F48C4227F43E}" destId="{B4A71B53-2F6E-408A-A6C5-92B86C550A07}" srcOrd="0" destOrd="0" presId="urn:microsoft.com/office/officeart/2005/8/layout/chevron2"/>
    <dgm:cxn modelId="{21EC6E8B-4ACE-4E0E-93A2-533E944892FE}" type="presParOf" srcId="{B4A71B53-2F6E-408A-A6C5-92B86C550A07}" destId="{F3E390D4-5EFE-478B-94D9-89C33A467C48}" srcOrd="0" destOrd="0" presId="urn:microsoft.com/office/officeart/2005/8/layout/chevron2"/>
    <dgm:cxn modelId="{AB356B1A-5765-4A40-A7F4-B2FADD3222AA}" type="presParOf" srcId="{B4A71B53-2F6E-408A-A6C5-92B86C550A07}" destId="{EB1C03B0-21BD-4475-8FBB-855D2A81F4C2}" srcOrd="1" destOrd="0" presId="urn:microsoft.com/office/officeart/2005/8/layout/chevron2"/>
    <dgm:cxn modelId="{B31C5A8E-B598-441A-8EFC-A500BAF81AA9}" type="presParOf" srcId="{06401B5E-282A-449C-8FFD-F48C4227F43E}" destId="{8463D27F-1A32-4703-81BF-3CAFD858FCF5}" srcOrd="1" destOrd="0" presId="urn:microsoft.com/office/officeart/2005/8/layout/chevron2"/>
    <dgm:cxn modelId="{012582EF-285A-47C2-B5B0-1396F7D71599}" type="presParOf" srcId="{06401B5E-282A-449C-8FFD-F48C4227F43E}" destId="{AF5F8828-5139-4378-9814-18478E79F39C}" srcOrd="2" destOrd="0" presId="urn:microsoft.com/office/officeart/2005/8/layout/chevron2"/>
    <dgm:cxn modelId="{C6B801BC-7EBF-4E23-9664-EBEA3EB26643}" type="presParOf" srcId="{AF5F8828-5139-4378-9814-18478E79F39C}" destId="{66BDFBA6-2A7C-4F28-B4ED-7DB69B65D998}" srcOrd="0" destOrd="0" presId="urn:microsoft.com/office/officeart/2005/8/layout/chevron2"/>
    <dgm:cxn modelId="{9D3E13E3-3E90-4E79-B952-5FDC2AAD6536}" type="presParOf" srcId="{AF5F8828-5139-4378-9814-18478E79F39C}" destId="{4FA4A5DF-0652-452E-A982-0CDB39238DE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DC748-49A7-47D3-9D8F-C776775F5793}">
      <dsp:nvSpPr>
        <dsp:cNvPr id="0" name=""/>
        <dsp:cNvSpPr/>
      </dsp:nvSpPr>
      <dsp:spPr>
        <a:xfrm rot="5400000">
          <a:off x="4127015" y="-1200881"/>
          <a:ext cx="1901905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800" kern="1200" dirty="0" smtClean="0"/>
            <a:t>Parameter yang diamati panjang gelombang max</a:t>
          </a:r>
          <a:endParaRPr lang="id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800" kern="1200" dirty="0" smtClean="0"/>
            <a:t>Spektrum yang dihasilkan</a:t>
          </a:r>
          <a:endParaRPr lang="id-ID" sz="2800" kern="1200" dirty="0"/>
        </a:p>
      </dsp:txBody>
      <dsp:txXfrm rot="-5400000">
        <a:off x="2688336" y="330641"/>
        <a:ext cx="4686421" cy="1716219"/>
      </dsp:txXfrm>
    </dsp:sp>
    <dsp:sp modelId="{8F4A19B0-A943-4B49-B1F5-DD1DEC4C9667}">
      <dsp:nvSpPr>
        <dsp:cNvPr id="0" name=""/>
        <dsp:cNvSpPr/>
      </dsp:nvSpPr>
      <dsp:spPr>
        <a:xfrm>
          <a:off x="0" y="59"/>
          <a:ext cx="2688336" cy="2377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300" kern="1200" dirty="0" smtClean="0"/>
            <a:t>Analisis kualitatif</a:t>
          </a:r>
          <a:endParaRPr lang="id-ID" sz="3300" kern="1200" dirty="0"/>
        </a:p>
      </dsp:txBody>
      <dsp:txXfrm>
        <a:off x="116054" y="116113"/>
        <a:ext cx="2456228" cy="2145273"/>
      </dsp:txXfrm>
    </dsp:sp>
    <dsp:sp modelId="{5634A6CA-755A-4A8F-959D-0C92892E8551}">
      <dsp:nvSpPr>
        <dsp:cNvPr id="0" name=""/>
        <dsp:cNvSpPr/>
      </dsp:nvSpPr>
      <dsp:spPr>
        <a:xfrm rot="5400000">
          <a:off x="4127015" y="1295369"/>
          <a:ext cx="1901905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800" kern="1200" dirty="0" smtClean="0"/>
            <a:t>Parameter yang digunakan : A atau T</a:t>
          </a:r>
          <a:endParaRPr lang="id-ID" sz="2800" kern="1200" dirty="0"/>
        </a:p>
      </dsp:txBody>
      <dsp:txXfrm rot="-5400000">
        <a:off x="2688336" y="2826892"/>
        <a:ext cx="4686421" cy="1716219"/>
      </dsp:txXfrm>
    </dsp:sp>
    <dsp:sp modelId="{DCAC3BD8-8729-4BEB-AB92-F263A7EE4A97}">
      <dsp:nvSpPr>
        <dsp:cNvPr id="0" name=""/>
        <dsp:cNvSpPr/>
      </dsp:nvSpPr>
      <dsp:spPr>
        <a:xfrm>
          <a:off x="0" y="2496310"/>
          <a:ext cx="2688336" cy="2377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300" kern="1200" dirty="0" smtClean="0"/>
            <a:t>Analisis kuantitatif</a:t>
          </a:r>
          <a:endParaRPr lang="id-ID" sz="3300" kern="1200" dirty="0"/>
        </a:p>
      </dsp:txBody>
      <dsp:txXfrm>
        <a:off x="116054" y="2612364"/>
        <a:ext cx="2456228" cy="2145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390D4-5EFE-478B-94D9-89C33A467C48}">
      <dsp:nvSpPr>
        <dsp:cNvPr id="0" name=""/>
        <dsp:cNvSpPr/>
      </dsp:nvSpPr>
      <dsp:spPr>
        <a:xfrm rot="5400000">
          <a:off x="-386235" y="389714"/>
          <a:ext cx="2574902" cy="18024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600" kern="1200" dirty="0" smtClean="0"/>
            <a:t>One-point method</a:t>
          </a:r>
          <a:endParaRPr lang="id-ID" sz="2600" kern="1200" dirty="0"/>
        </a:p>
      </dsp:txBody>
      <dsp:txXfrm rot="-5400000">
        <a:off x="1" y="904695"/>
        <a:ext cx="1802431" cy="772471"/>
      </dsp:txXfrm>
    </dsp:sp>
    <dsp:sp modelId="{EB1C03B0-21BD-4475-8FBB-855D2A81F4C2}">
      <dsp:nvSpPr>
        <dsp:cNvPr id="0" name=""/>
        <dsp:cNvSpPr/>
      </dsp:nvSpPr>
      <dsp:spPr>
        <a:xfrm rot="5400000">
          <a:off x="3798172" y="-1992261"/>
          <a:ext cx="1673686" cy="56651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3500" kern="1200" dirty="0" smtClean="0"/>
            <a:t>Hanya menggunakan 1 konsentrasi standar</a:t>
          </a:r>
          <a:endParaRPr lang="id-ID" sz="3500" kern="1200" dirty="0"/>
        </a:p>
      </dsp:txBody>
      <dsp:txXfrm rot="-5400000">
        <a:off x="1802432" y="85182"/>
        <a:ext cx="5583465" cy="1510280"/>
      </dsp:txXfrm>
    </dsp:sp>
    <dsp:sp modelId="{66BDFBA6-2A7C-4F28-B4ED-7DB69B65D998}">
      <dsp:nvSpPr>
        <dsp:cNvPr id="0" name=""/>
        <dsp:cNvSpPr/>
      </dsp:nvSpPr>
      <dsp:spPr>
        <a:xfrm rot="5400000">
          <a:off x="-386235" y="2681606"/>
          <a:ext cx="2574902" cy="18024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600" kern="1200" smtClean="0"/>
            <a:t>Kurva kalibrasi</a:t>
          </a:r>
          <a:endParaRPr lang="id-ID" sz="2600" kern="1200"/>
        </a:p>
      </dsp:txBody>
      <dsp:txXfrm rot="-5400000">
        <a:off x="1" y="3196587"/>
        <a:ext cx="1802431" cy="772471"/>
      </dsp:txXfrm>
    </dsp:sp>
    <dsp:sp modelId="{4FA4A5DF-0652-452E-A982-0CDB39238DE8}">
      <dsp:nvSpPr>
        <dsp:cNvPr id="0" name=""/>
        <dsp:cNvSpPr/>
      </dsp:nvSpPr>
      <dsp:spPr>
        <a:xfrm rot="5400000">
          <a:off x="3798172" y="299629"/>
          <a:ext cx="1673686" cy="566516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3500" kern="1200" dirty="0" smtClean="0"/>
            <a:t>Menggunakan beberapa konsentrasi standar</a:t>
          </a:r>
          <a:endParaRPr lang="id-ID" sz="3500" kern="1200" dirty="0"/>
        </a:p>
      </dsp:txBody>
      <dsp:txXfrm rot="-5400000">
        <a:off x="1802432" y="2377073"/>
        <a:ext cx="5583465" cy="1510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449B6-20B9-45F2-9765-9F358DC09CA8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B627C-95E2-46E8-911E-AE833386F28E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1063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1A3E03-8BBB-4CE1-8E77-1809DECC8929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C5C5EF1-4E43-ED42-BF8F-A47B96DAC5A4}" type="slidenum">
              <a:rPr lang="en-US"/>
              <a:pPr/>
              <a:t>21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50408B0-56B6-624D-912E-6B6AD3194524}" type="slidenum">
              <a:rPr lang="en-US"/>
              <a:pPr/>
              <a:t>23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AE8E283-FA6A-D04A-8740-17C2DC45A005}" type="slidenum">
              <a:rPr lang="en-US"/>
              <a:pPr/>
              <a:t>24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DAA5C8A-387D-4F47-9E2F-19D0AD0F2C44}" type="slidenum">
              <a:rPr lang="en-US"/>
              <a:pPr/>
              <a:t>25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F209436-7801-0F48-A359-DCC2EF5A3418}" type="slidenum">
              <a:rPr lang="en-US"/>
              <a:pPr/>
              <a:t>26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563C25-C591-4C8D-8875-6558942285C4}" type="slidenum">
              <a:rPr lang="en-US"/>
              <a:pPr/>
              <a:t>27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9E373-8391-4127-9B5C-7C3160689453}" type="slidenum">
              <a:rPr lang="en-US"/>
              <a:pPr/>
              <a:t>28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8B627C-95E2-46E8-911E-AE833386F28E}" type="slidenum">
              <a:rPr lang="id-ID" smtClean="0"/>
              <a:pPr/>
              <a:t>31</a:t>
            </a:fld>
            <a:endParaRPr lang="id-ID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44F0E-1645-408B-9258-0EF0D4FD608D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33F99-3A42-4E79-9D96-FF2C145898BB}" type="slidenum">
              <a:rPr lang="en-US"/>
              <a:pPr/>
              <a:t>33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4BA098-D2B0-4684-90F9-9E34DF9CBE39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75158D5-3A9F-F247-B197-1CC14C0A6079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75370B-5216-474B-923E-1B631FA557FC}" type="slidenum">
              <a:rPr lang="en-US"/>
              <a:pPr/>
              <a:t>14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dirty="0" smtClean="0"/>
              <a:t>The monochromatic light is obtained by allowing the beam of light to pass through a </a:t>
            </a:r>
            <a:r>
              <a:rPr lang="en-US" b="1" dirty="0" smtClean="0"/>
              <a:t>prism or diffraction grating (</a:t>
            </a:r>
            <a:r>
              <a:rPr lang="en-US" b="1" dirty="0" err="1" smtClean="0"/>
              <a:t>monochrometer</a:t>
            </a:r>
            <a:r>
              <a:rPr lang="en-US" b="1" dirty="0" smtClean="0"/>
              <a:t>)</a:t>
            </a:r>
          </a:p>
          <a:p>
            <a:pPr eaLnBrk="1" hangingPunct="1">
              <a:buFontTx/>
              <a:buChar char="-"/>
            </a:pPr>
            <a:r>
              <a:rPr lang="en-US" dirty="0" smtClean="0"/>
              <a:t>The monochromatic light is directed through a </a:t>
            </a:r>
            <a:r>
              <a:rPr lang="en-US" b="1" dirty="0" err="1" smtClean="0"/>
              <a:t>cuvette</a:t>
            </a:r>
            <a:r>
              <a:rPr lang="en-US" dirty="0" smtClean="0"/>
              <a:t> containing the sample, and the light that penetrates hits the </a:t>
            </a:r>
            <a:r>
              <a:rPr lang="en-US" b="1" dirty="0" smtClean="0"/>
              <a:t>photoelectric cell</a:t>
            </a:r>
            <a:r>
              <a:rPr lang="en-US" dirty="0" smtClean="0"/>
              <a:t>.  </a:t>
            </a:r>
          </a:p>
          <a:p>
            <a:pPr eaLnBrk="1" hangingPunct="1">
              <a:buFontTx/>
              <a:buChar char="-"/>
            </a:pPr>
            <a:r>
              <a:rPr lang="en-US" dirty="0" smtClean="0"/>
              <a:t>The current developed by the photoelectric cell is translated into percent transmission or absorbance through a </a:t>
            </a:r>
            <a:r>
              <a:rPr lang="en-US" b="1" dirty="0" smtClean="0"/>
              <a:t>galvanometer</a:t>
            </a:r>
            <a:r>
              <a:rPr lang="en-US" dirty="0" smtClean="0"/>
              <a:t>.</a:t>
            </a:r>
          </a:p>
          <a:p>
            <a:pPr eaLnBrk="1" hangingPunct="1">
              <a:buFontTx/>
              <a:buChar char="-"/>
            </a:pPr>
            <a:r>
              <a:rPr lang="en-US" dirty="0" smtClean="0"/>
              <a:t>Then you can read the absorbance on the galvanometer.</a:t>
            </a:r>
          </a:p>
          <a:p>
            <a:pPr lvl="1" eaLnBrk="1" hangingPunct="1">
              <a:buFontTx/>
              <a:buChar char="-"/>
            </a:pPr>
            <a:r>
              <a:rPr lang="en-US" dirty="0" smtClean="0"/>
              <a:t>Absorbance is also called </a:t>
            </a:r>
            <a:r>
              <a:rPr lang="en-US" b="1" dirty="0" smtClean="0"/>
              <a:t>extinction</a:t>
            </a:r>
            <a:r>
              <a:rPr lang="en-US" dirty="0" smtClean="0"/>
              <a:t> and </a:t>
            </a:r>
            <a:r>
              <a:rPr lang="en-US" b="1" dirty="0" smtClean="0"/>
              <a:t>optical</a:t>
            </a:r>
            <a:r>
              <a:rPr lang="en-US" dirty="0" smtClean="0"/>
              <a:t> </a:t>
            </a:r>
            <a:r>
              <a:rPr lang="en-US" b="1" dirty="0" smtClean="0"/>
              <a:t>density</a:t>
            </a:r>
          </a:p>
          <a:p>
            <a:pPr eaLnBrk="1" hangingPunct="1">
              <a:buFontTx/>
              <a:buChar char="-"/>
            </a:pPr>
            <a:endParaRPr lang="en-US" b="1" dirty="0" smtClean="0"/>
          </a:p>
          <a:p>
            <a:pPr eaLnBrk="1" hangingPunct="1">
              <a:buFontTx/>
              <a:buChar char="-"/>
            </a:pPr>
            <a:r>
              <a:rPr lang="en-US" b="1" i="1" dirty="0" smtClean="0"/>
              <a:t>In review, a spectrophotometer is used to measure the absorption of a certain color of light (specific wavelength) as it passes through a treated sample.  </a:t>
            </a:r>
          </a:p>
          <a:p>
            <a:pPr eaLnBrk="1" hangingPunct="1">
              <a:buFontTx/>
              <a:buChar char="-"/>
            </a:pPr>
            <a:r>
              <a:rPr lang="en-US" b="1" i="1" dirty="0" smtClean="0"/>
              <a:t>A compound of interest is reacted with reagents creating a colored substance.  </a:t>
            </a:r>
          </a:p>
          <a:p>
            <a:pPr eaLnBrk="1" hangingPunct="1">
              <a:buFontTx/>
              <a:buChar char="-"/>
            </a:pPr>
            <a:r>
              <a:rPr lang="en-US" b="1" i="1" dirty="0" smtClean="0"/>
              <a:t>It is the blockage or absorption of light by this secondary material (dye) that is actually measured.</a:t>
            </a:r>
          </a:p>
          <a:p>
            <a:pPr lvl="1" eaLnBrk="1" hangingPunct="1">
              <a:buFontTx/>
              <a:buChar char="-"/>
            </a:pPr>
            <a:r>
              <a:rPr lang="en-US" b="1" i="1" dirty="0" smtClean="0">
                <a:solidFill>
                  <a:srgbClr val="FF0000"/>
                </a:solidFill>
              </a:rPr>
              <a:t>The amount of dye created is directly proportional to the amount of the compound of interest present in the sample.</a:t>
            </a:r>
          </a:p>
          <a:p>
            <a:pPr eaLnBrk="1" hangingPunct="1">
              <a:buFontTx/>
              <a:buChar char="-"/>
            </a:pPr>
            <a:r>
              <a:rPr lang="en-US" b="1" i="1" dirty="0" smtClean="0"/>
              <a:t>The original material’s concentration can be found by calculations or comparing the sample’s absorption to absorptions of various known strength solutions.</a:t>
            </a:r>
          </a:p>
          <a:p>
            <a:pPr eaLnBrk="1" hangingPunct="1"/>
            <a:endParaRPr lang="en-US" b="1" i="1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8CF99C60-9B83-E049-88D8-0E75821DDF36}" type="slidenum">
              <a:rPr lang="en-US"/>
              <a:pPr/>
              <a:t>16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1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608D11-2111-4C6D-B5C6-7B463009FC97}" type="slidenum">
              <a:rPr lang="en-US"/>
              <a:pPr/>
              <a:t>17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EA2B36-26FC-4BCE-85B3-794CD5636CAD}" type="slidenum">
              <a:rPr lang="en-US"/>
              <a:pPr/>
              <a:t>18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smtClean="0"/>
              <a:t>When white (polychromatic) light passes through a coloured solution some of the light is absorbed by the substances in the solution, and the rest passes through.</a:t>
            </a:r>
          </a:p>
          <a:p>
            <a:pPr eaLnBrk="1" hangingPunct="1">
              <a:buFontTx/>
              <a:buChar char="-"/>
            </a:pPr>
            <a:r>
              <a:rPr lang="en-US" smtClean="0"/>
              <a:t>Green solution absorbs light other then green</a:t>
            </a:r>
          </a:p>
          <a:p>
            <a:pPr eaLnBrk="1" hangingPunct="1">
              <a:buFontTx/>
              <a:buChar char="-"/>
            </a:pPr>
            <a:endParaRPr lang="en-US" smtClean="0"/>
          </a:p>
          <a:p>
            <a:pPr eaLnBrk="1" hangingPunct="1">
              <a:buFontTx/>
              <a:buChar char="-"/>
            </a:pPr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1DB296-CC03-4178-8373-319B6857CF58}" type="slidenum">
              <a:rPr lang="en-US"/>
              <a:pPr/>
              <a:t>19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smtClean="0"/>
              <a:t>If white light is made to pass through a red filter, all light except red is filtered out and absorbed.  Therefore, only red light hits the solution.</a:t>
            </a:r>
          </a:p>
          <a:p>
            <a:pPr eaLnBrk="1" hangingPunct="1"/>
            <a:endParaRPr lang="en-US" smtClean="0"/>
          </a:p>
          <a:p>
            <a:pPr eaLnBrk="1" hangingPunct="1">
              <a:buFontTx/>
              <a:buChar char="-"/>
            </a:pPr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608D11-2111-4C6D-B5C6-7B463009FC97}" type="slidenum">
              <a:rPr lang="en-US"/>
              <a:pPr/>
              <a:t>20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id-ID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id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BF7C246-45A9-434D-A9AB-F980A78440C6}" type="datetimeFigureOut">
              <a:rPr lang="id-ID" smtClean="0"/>
              <a:pPr/>
              <a:t>25/05/2020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032781B-AF3C-4580-848C-0A5F66A607E6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wmf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7" Type="http://schemas.openxmlformats.org/officeDocument/2006/relationships/image" Target="../media/image2.png"/><Relationship Id="rId2" Type="http://schemas.microsoft.com/office/2007/relationships/media" Target="../media/media16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6.wav"/><Relationship Id="rId7" Type="http://schemas.openxmlformats.org/officeDocument/2006/relationships/image" Target="../media/image21.pn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6.wav"/><Relationship Id="rId9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8.wav"/><Relationship Id="rId7" Type="http://schemas.openxmlformats.org/officeDocument/2006/relationships/image" Target="../media/image22.png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8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4.wav"/><Relationship Id="rId7" Type="http://schemas.openxmlformats.org/officeDocument/2006/relationships/image" Target="../media/image2.png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6" Type="http://schemas.openxmlformats.org/officeDocument/2006/relationships/image" Target="../media/image23.gi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4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8.wav"/><Relationship Id="rId1" Type="http://schemas.microsoft.com/office/2007/relationships/media" Target="../media/media38.wav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wav"/><Relationship Id="rId1" Type="http://schemas.microsoft.com/office/2007/relationships/media" Target="../media/media39.wav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1.wav"/><Relationship Id="rId7" Type="http://schemas.openxmlformats.org/officeDocument/2006/relationships/image" Target="../media/image2.png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://www.batan.go.id/pusdiklat/elearning/proteksiradiasi/pengenalan_radiasi/glosarium/085.ht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microsoft.com/office/2007/relationships/media" Target="../media/media6.wav"/><Relationship Id="rId7" Type="http://schemas.openxmlformats.org/officeDocument/2006/relationships/image" Target="../media/image6.wmf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6.wav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atan.go.id/pusdiklat/elearning/proteksiradiasi/pengenalan_radiasi/glosarium/009.htm" TargetMode="External"/><Relationship Id="rId13" Type="http://schemas.openxmlformats.org/officeDocument/2006/relationships/hyperlink" Target="http://www.batan.go.id/pusdiklat/elearning/proteksiradiasi/pengenalan_radiasi/glosarium/046.htm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batan.go.id/pusdiklat/elearning/proteksiradiasi/pengenalan_radiasi/glosarium/015.htm" TargetMode="External"/><Relationship Id="rId12" Type="http://schemas.openxmlformats.org/officeDocument/2006/relationships/hyperlink" Target="http://www.batan.go.id/pusdiklat/elearning/proteksiradiasi/pengenalan_radiasi/glosarium/056.htm" TargetMode="Externa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hyperlink" Target="http://www.batan.go.id/pusdiklat/elearning/proteksiradiasi/pengenalan_radiasi/glosarium/041.htm" TargetMode="External"/><Relationship Id="rId11" Type="http://schemas.openxmlformats.org/officeDocument/2006/relationships/hyperlink" Target="http://www.batan.go.id/pusdiklat/elearning/proteksiradiasi/pengenalan_radiasi/glosarium/048.htm" TargetMode="External"/><Relationship Id="rId5" Type="http://schemas.openxmlformats.org/officeDocument/2006/relationships/hyperlink" Target="http://www.batan.go.id/pusdiklat/elearning/proteksiradiasi/pengenalan_radiasi/glosarium/086.htm" TargetMode="External"/><Relationship Id="rId10" Type="http://schemas.openxmlformats.org/officeDocument/2006/relationships/hyperlink" Target="http://www.batan.go.id/pusdiklat/elearning/proteksiradiasi/pengenalan_radiasi/glosarium/055.htm" TargetMode="External"/><Relationship Id="rId4" Type="http://schemas.openxmlformats.org/officeDocument/2006/relationships/hyperlink" Target="http://www.batan.go.id/pusdiklat/elearning/proteksiradiasi/pengenalan_radiasi/glosarium/026.htm" TargetMode="External"/><Relationship Id="rId9" Type="http://schemas.openxmlformats.org/officeDocument/2006/relationships/hyperlink" Target="http://www.batan.go.id/pusdiklat/elearning/proteksiradiasi/pengenalan_radiasi/glosarium/004.htm" TargetMode="Externa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d-ID" sz="4400" dirty="0" smtClean="0">
                <a:latin typeface="Candara" pitchFamily="34" charset="0"/>
              </a:rPr>
              <a:t>T</a:t>
            </a:r>
            <a:r>
              <a:rPr lang="id-ID" sz="3600" dirty="0" smtClean="0">
                <a:latin typeface="Candara" pitchFamily="34" charset="0"/>
              </a:rPr>
              <a:t>EKNIK</a:t>
            </a:r>
            <a:r>
              <a:rPr lang="id-ID" sz="4400" dirty="0" smtClean="0">
                <a:latin typeface="Candara" pitchFamily="34" charset="0"/>
              </a:rPr>
              <a:t> A</a:t>
            </a:r>
            <a:r>
              <a:rPr lang="id-ID" sz="3600" dirty="0" smtClean="0">
                <a:latin typeface="Candara" pitchFamily="34" charset="0"/>
              </a:rPr>
              <a:t>NALISIS</a:t>
            </a:r>
            <a:r>
              <a:rPr lang="id-ID" sz="4400" dirty="0" smtClean="0">
                <a:latin typeface="Candara" pitchFamily="34" charset="0"/>
              </a:rPr>
              <a:t> </a:t>
            </a:r>
            <a:r>
              <a:rPr lang="id-ID" sz="3600" dirty="0" smtClean="0">
                <a:latin typeface="Candara" pitchFamily="34" charset="0"/>
              </a:rPr>
              <a:t>DENGAN </a:t>
            </a:r>
            <a:r>
              <a:rPr lang="id-ID" sz="4400" dirty="0" smtClean="0">
                <a:latin typeface="Candara" pitchFamily="34" charset="0"/>
              </a:rPr>
              <a:t>M</a:t>
            </a:r>
            <a:r>
              <a:rPr lang="id-ID" sz="3600" dirty="0" smtClean="0">
                <a:latin typeface="Candara" pitchFamily="34" charset="0"/>
              </a:rPr>
              <a:t>ETODE</a:t>
            </a:r>
            <a:r>
              <a:rPr lang="id-ID" sz="4400" dirty="0" smtClean="0">
                <a:latin typeface="Candara" pitchFamily="34" charset="0"/>
              </a:rPr>
              <a:t> </a:t>
            </a:r>
            <a:r>
              <a:rPr lang="en-US" sz="4400" dirty="0" err="1" smtClean="0">
                <a:latin typeface="Candara" pitchFamily="34" charset="0"/>
              </a:rPr>
              <a:t>Spektrofotometri</a:t>
            </a:r>
            <a:endParaRPr lang="id-ID" sz="4400" dirty="0">
              <a:latin typeface="Candar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>
                <a:latin typeface="Candara" pitchFamily="34" charset="0"/>
              </a:rPr>
              <a:t>Spektrofotometri UV-Vis</a:t>
            </a:r>
            <a:endParaRPr lang="id-ID" dirty="0">
              <a:latin typeface="Candara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200" y="571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840" name="Group 136"/>
          <p:cNvGraphicFramePr>
            <a:graphicFrameLocks noGrp="1"/>
          </p:cNvGraphicFramePr>
          <p:nvPr/>
        </p:nvGraphicFramePr>
        <p:xfrm>
          <a:off x="723900" y="323850"/>
          <a:ext cx="7696200" cy="6216968"/>
        </p:xfrm>
        <a:graphic>
          <a:graphicData uri="http://schemas.openxmlformats.org/drawingml/2006/table">
            <a:tbl>
              <a:tblPr/>
              <a:tblGrid>
                <a:gridCol w="2565400"/>
                <a:gridCol w="2565400"/>
                <a:gridCol w="2565400"/>
              </a:tblGrid>
              <a:tr h="1309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warna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 yang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teramati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Warna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 yang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diserap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Panjang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gelombang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Green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" charset="0"/>
                        </a:rPr>
                        <a:t>Red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700 nm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Blue-green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" charset="0"/>
                        </a:rPr>
                        <a:t>Orange-red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600 nm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" charset="0"/>
                        </a:rPr>
                        <a:t>Violet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Yellow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550 nm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" charset="0"/>
                        </a:rPr>
                        <a:t>Red-violet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00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Yellow-green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530 nm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" charset="0"/>
                        </a:rPr>
                        <a:t>Red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Green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500 nm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" charset="0"/>
                        </a:rPr>
                        <a:t>Orange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" charset="0"/>
                        </a:rPr>
                        <a:t>Blue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450 nm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Yellow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" charset="0"/>
                        </a:rPr>
                        <a:t>Violet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" charset="0"/>
                        </a:rPr>
                        <a:t>400 nm</a:t>
                      </a: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8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Prinsip</a:t>
            </a:r>
            <a:r>
              <a:rPr lang="en-US" dirty="0" smtClean="0"/>
              <a:t> </a:t>
            </a:r>
            <a:r>
              <a:rPr lang="en-US" dirty="0" err="1" smtClean="0"/>
              <a:t>Spektrometri</a:t>
            </a: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7467600" cy="4873752"/>
          </a:xfrm>
        </p:spPr>
        <p:txBody>
          <a:bodyPr/>
          <a:lstStyle/>
          <a:p>
            <a:r>
              <a:rPr lang="en-US" dirty="0" err="1" smtClean="0"/>
              <a:t>Larutan</a:t>
            </a:r>
            <a:r>
              <a:rPr lang="en-US" dirty="0" smtClean="0"/>
              <a:t> </a:t>
            </a:r>
            <a:r>
              <a:rPr lang="en-US" dirty="0" err="1" smtClean="0"/>
              <a:t>sampel</a:t>
            </a:r>
            <a:r>
              <a:rPr lang="en-US" dirty="0" smtClean="0"/>
              <a:t> </a:t>
            </a:r>
            <a:r>
              <a:rPr lang="en-US" dirty="0" err="1" smtClean="0"/>
              <a:t>dikenai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elektromagnetik</a:t>
            </a:r>
            <a:r>
              <a:rPr lang="en-US" dirty="0" smtClean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menyerap</a:t>
            </a:r>
            <a:r>
              <a:rPr lang="en-US" dirty="0" smtClean="0"/>
              <a:t> </a:t>
            </a:r>
            <a:r>
              <a:rPr lang="en-US" dirty="0" err="1" smtClean="0"/>
              <a:t>energi</a:t>
            </a:r>
            <a:r>
              <a:rPr lang="en-US" dirty="0" smtClean="0"/>
              <a:t> / </a:t>
            </a:r>
            <a:r>
              <a:rPr lang="en-US" dirty="0" err="1" smtClean="0"/>
              <a:t>radiasi</a:t>
            </a:r>
            <a:r>
              <a:rPr lang="en-US" dirty="0" smtClean="0"/>
              <a:t>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terjadi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interaksi</a:t>
            </a:r>
            <a:r>
              <a:rPr lang="en-US" dirty="0" smtClean="0">
                <a:sym typeface="Wingdings" pitchFamily="2" charset="2"/>
              </a:rPr>
              <a:t>  </a:t>
            </a:r>
            <a:r>
              <a:rPr lang="en-US" dirty="0" err="1" smtClean="0">
                <a:sym typeface="Wingdings" pitchFamily="2" charset="2"/>
              </a:rPr>
              <a:t>antara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radiasi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elektromagnetik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dengan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materi</a:t>
            </a:r>
            <a:r>
              <a:rPr lang="en-US" dirty="0" smtClean="0">
                <a:sym typeface="Wingdings" pitchFamily="2" charset="2"/>
              </a:rPr>
              <a:t> (</a:t>
            </a:r>
            <a:r>
              <a:rPr lang="en-US" dirty="0" smtClean="0">
                <a:sym typeface="Wingdings" pitchFamily="2" charset="2"/>
              </a:rPr>
              <a:t>atom/</a:t>
            </a:r>
            <a:r>
              <a:rPr lang="en-US" dirty="0" err="1" smtClean="0">
                <a:sym typeface="Wingdings" pitchFamily="2" charset="2"/>
              </a:rPr>
              <a:t>moleku</a:t>
            </a:r>
            <a:r>
              <a:rPr lang="id-ID" dirty="0" smtClean="0">
                <a:sym typeface="Wingdings" pitchFamily="2" charset="2"/>
              </a:rPr>
              <a:t>l)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Jumlah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intensitas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radiasi</a:t>
            </a:r>
            <a:r>
              <a:rPr lang="en-US" dirty="0" smtClean="0">
                <a:sym typeface="Wingdings" pitchFamily="2" charset="2"/>
              </a:rPr>
              <a:t> yang </a:t>
            </a:r>
            <a:r>
              <a:rPr lang="en-US" dirty="0" err="1" smtClean="0">
                <a:sym typeface="Wingdings" pitchFamily="2" charset="2"/>
              </a:rPr>
              <a:t>diserap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oleh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larutan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sampel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dikonversi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dengan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konsentrasi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analit</a:t>
            </a:r>
            <a:r>
              <a:rPr lang="en-US" dirty="0" smtClean="0">
                <a:sym typeface="Wingdings" pitchFamily="2" charset="2"/>
              </a:rPr>
              <a:t>  data </a:t>
            </a:r>
            <a:r>
              <a:rPr lang="en-US" dirty="0" err="1" smtClean="0">
                <a:sym typeface="Wingdings" pitchFamily="2" charset="2"/>
              </a:rPr>
              <a:t>kuantitatif</a:t>
            </a:r>
            <a:endParaRPr lang="id-ID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200" y="5181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Spektrometri</a:t>
            </a: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materi</a:t>
            </a:r>
            <a:r>
              <a:rPr lang="en-US" dirty="0" smtClean="0"/>
              <a:t> yang </a:t>
            </a:r>
            <a:r>
              <a:rPr lang="en-US" dirty="0" err="1" smtClean="0"/>
              <a:t>berinteraksi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elektromagnetik</a:t>
            </a:r>
            <a:r>
              <a:rPr lang="en-US" dirty="0" smtClean="0"/>
              <a:t>, </a:t>
            </a:r>
            <a:r>
              <a:rPr lang="en-US" dirty="0" err="1" smtClean="0"/>
              <a:t>dibagi</a:t>
            </a:r>
            <a:r>
              <a:rPr lang="en-US" dirty="0" smtClean="0"/>
              <a:t> :</a:t>
            </a:r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Spektrometri</a:t>
            </a:r>
            <a:r>
              <a:rPr lang="en-US" dirty="0" smtClean="0"/>
              <a:t> </a:t>
            </a:r>
            <a:r>
              <a:rPr lang="en-US" dirty="0" err="1" smtClean="0"/>
              <a:t>molekul</a:t>
            </a:r>
            <a:r>
              <a:rPr lang="en-US" dirty="0" smtClean="0"/>
              <a:t>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radiasi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elektromagnetik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berinteraksi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dengan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molekul</a:t>
            </a:r>
            <a:r>
              <a:rPr lang="en-US" dirty="0" smtClean="0">
                <a:sym typeface="Wingdings" pitchFamily="2" charset="2"/>
              </a:rPr>
              <a:t> 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</a:t>
            </a:r>
            <a:r>
              <a:rPr lang="en-US" dirty="0" err="1" smtClean="0">
                <a:sym typeface="Wingdings" pitchFamily="2" charset="2"/>
              </a:rPr>
              <a:t>Contoh</a:t>
            </a:r>
            <a:r>
              <a:rPr lang="en-US" dirty="0" smtClean="0">
                <a:sym typeface="Wingdings" pitchFamily="2" charset="2"/>
              </a:rPr>
              <a:t> : NMR, IR, UV-Vis, XRD</a:t>
            </a:r>
          </a:p>
          <a:p>
            <a:pPr>
              <a:buFont typeface="Wingdings" pitchFamily="2" charset="2"/>
              <a:buChar char="q"/>
            </a:pPr>
            <a:r>
              <a:rPr lang="en-US" dirty="0" err="1" smtClean="0">
                <a:sym typeface="Wingdings" pitchFamily="2" charset="2"/>
              </a:rPr>
              <a:t>Spektrometri</a:t>
            </a:r>
            <a:r>
              <a:rPr lang="en-US" dirty="0" smtClean="0">
                <a:sym typeface="Wingdings" pitchFamily="2" charset="2"/>
              </a:rPr>
              <a:t> atom  </a:t>
            </a:r>
            <a:r>
              <a:rPr lang="en-US" dirty="0" err="1" smtClean="0">
                <a:sym typeface="Wingdings" pitchFamily="2" charset="2"/>
              </a:rPr>
              <a:t>radiasi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elektromagnetik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berinteraksi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dengan</a:t>
            </a:r>
            <a:r>
              <a:rPr lang="en-US" dirty="0" smtClean="0">
                <a:sym typeface="Wingdings" pitchFamily="2" charset="2"/>
              </a:rPr>
              <a:t> atom</a:t>
            </a: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	</a:t>
            </a:r>
            <a:r>
              <a:rPr lang="en-US" dirty="0" err="1" smtClean="0">
                <a:sym typeface="Wingdings" pitchFamily="2" charset="2"/>
              </a:rPr>
              <a:t>Contoh</a:t>
            </a:r>
            <a:r>
              <a:rPr lang="en-US" dirty="0" smtClean="0">
                <a:sym typeface="Wingdings" pitchFamily="2" charset="2"/>
              </a:rPr>
              <a:t> : AAS,  AFS</a:t>
            </a:r>
            <a:endParaRPr lang="en-US" dirty="0" smtClean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86600" y="5486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spektrofotometer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Spektrofotometer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spektrometer</a:t>
            </a:r>
            <a:r>
              <a:rPr lang="en-US" dirty="0" smtClean="0">
                <a:sym typeface="Wingdings" pitchFamily="2" charset="2"/>
              </a:rPr>
              <a:t> + </a:t>
            </a:r>
            <a:r>
              <a:rPr lang="en-US" dirty="0" err="1" smtClean="0">
                <a:sym typeface="Wingdings" pitchFamily="2" charset="2"/>
              </a:rPr>
              <a:t>fotometer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Spektrometer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err="1" smtClean="0">
                <a:sym typeface="Wingdings" pitchFamily="2" charset="2"/>
              </a:rPr>
              <a:t>menghasilkan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sinar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dari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spektrum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dengan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panjang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gelombang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tertentu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Fotometer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err="1" smtClean="0">
                <a:sym typeface="Wingdings" pitchFamily="2" charset="2"/>
              </a:rPr>
              <a:t>alat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pengukur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intensitas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cahaya</a:t>
            </a:r>
            <a:r>
              <a:rPr lang="en-US" dirty="0" smtClean="0">
                <a:sym typeface="Wingdings" pitchFamily="2" charset="2"/>
              </a:rPr>
              <a:t> yang </a:t>
            </a:r>
            <a:r>
              <a:rPr lang="en-US" dirty="0" err="1" smtClean="0">
                <a:sym typeface="Wingdings" pitchFamily="2" charset="2"/>
              </a:rPr>
              <a:t>ditransmisikan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atau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diabsorpsikan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Spektrofotometer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err="1" smtClean="0">
                <a:sym typeface="Wingdings" pitchFamily="2" charset="2"/>
              </a:rPr>
              <a:t>untuk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mengukur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energi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secara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relatif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jika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energi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tersebut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ditransmisikan</a:t>
            </a:r>
            <a:r>
              <a:rPr lang="en-US" dirty="0" smtClean="0">
                <a:sym typeface="Wingdings" pitchFamily="2" charset="2"/>
              </a:rPr>
              <a:t>, </a:t>
            </a:r>
            <a:r>
              <a:rPr lang="en-US" dirty="0" err="1" smtClean="0">
                <a:sym typeface="Wingdings" pitchFamily="2" charset="2"/>
              </a:rPr>
              <a:t>direfleksikan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atau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diemisikan</a:t>
            </a:r>
            <a:r>
              <a:rPr lang="en-US" dirty="0" smtClean="0">
                <a:sym typeface="Wingdings" pitchFamily="2" charset="2"/>
              </a:rPr>
              <a:t>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571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andara" pitchFamily="34" charset="0"/>
              </a:rPr>
              <a:t>Spektrofotometer</a:t>
            </a:r>
            <a:endParaRPr lang="en-US" dirty="0" smtClean="0">
              <a:latin typeface="Candara" pitchFamily="34" charset="0"/>
            </a:endParaRPr>
          </a:p>
        </p:txBody>
      </p:sp>
      <p:pic>
        <p:nvPicPr>
          <p:cNvPr id="14339" name="Picture 5" descr="na00809_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048000"/>
            <a:ext cx="1371600" cy="1343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40" name="Picture 7" descr="pris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47800" y="3192463"/>
            <a:ext cx="1920875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Rectangle 8" descr="Light downward diagonal"/>
          <p:cNvSpPr>
            <a:spLocks noChangeArrowheads="1"/>
          </p:cNvSpPr>
          <p:nvPr/>
        </p:nvSpPr>
        <p:spPr bwMode="auto">
          <a:xfrm>
            <a:off x="3810000" y="2209800"/>
            <a:ext cx="152400" cy="1600200"/>
          </a:xfrm>
          <a:prstGeom prst="rect">
            <a:avLst/>
          </a:prstGeom>
          <a:pattFill prst="ltDnDiag">
            <a:fgClr>
              <a:srgbClr val="0000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sp>
        <p:nvSpPr>
          <p:cNvPr id="14342" name="Rectangle 9" descr="Light downward diagonal"/>
          <p:cNvSpPr>
            <a:spLocks noChangeArrowheads="1"/>
          </p:cNvSpPr>
          <p:nvPr/>
        </p:nvSpPr>
        <p:spPr bwMode="auto">
          <a:xfrm>
            <a:off x="3810000" y="3962400"/>
            <a:ext cx="152400" cy="1600200"/>
          </a:xfrm>
          <a:prstGeom prst="rect">
            <a:avLst/>
          </a:prstGeom>
          <a:pattFill prst="ltDnDiag">
            <a:fgClr>
              <a:srgbClr val="0000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pic>
        <p:nvPicPr>
          <p:cNvPr id="14343" name="Picture 11" descr="hm00142_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95800" y="2128838"/>
            <a:ext cx="1106488" cy="320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4" name="Rectangle 15"/>
          <p:cNvSpPr>
            <a:spLocks noChangeArrowheads="1"/>
          </p:cNvSpPr>
          <p:nvPr/>
        </p:nvSpPr>
        <p:spPr bwMode="auto">
          <a:xfrm>
            <a:off x="6248400" y="3124200"/>
            <a:ext cx="381000" cy="1905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tx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pic>
        <p:nvPicPr>
          <p:cNvPr id="14345" name="Picture 18" descr="scale"/>
          <p:cNvPicPr>
            <a:picLocks noChangeAspect="1" noChangeArrowheads="1"/>
          </p:cNvPicPr>
          <p:nvPr/>
        </p:nvPicPr>
        <p:blipFill>
          <a:blip r:embed="rId8"/>
          <a:srcRect l="25830" t="4683" r="25830" b="72586"/>
          <a:stretch>
            <a:fillRect/>
          </a:stretch>
        </p:blipFill>
        <p:spPr bwMode="auto">
          <a:xfrm>
            <a:off x="7280275" y="3505200"/>
            <a:ext cx="171132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6" name="Line 19"/>
          <p:cNvSpPr>
            <a:spLocks noChangeShapeType="1"/>
          </p:cNvSpPr>
          <p:nvPr/>
        </p:nvSpPr>
        <p:spPr bwMode="auto">
          <a:xfrm>
            <a:off x="3505200" y="3886200"/>
            <a:ext cx="1066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sp>
        <p:nvSpPr>
          <p:cNvPr id="14347" name="Line 20"/>
          <p:cNvSpPr>
            <a:spLocks noChangeShapeType="1"/>
          </p:cNvSpPr>
          <p:nvPr/>
        </p:nvSpPr>
        <p:spPr bwMode="auto">
          <a:xfrm>
            <a:off x="5486400" y="4038600"/>
            <a:ext cx="6096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sp>
        <p:nvSpPr>
          <p:cNvPr id="14348" name="Line 21"/>
          <p:cNvSpPr>
            <a:spLocks noChangeShapeType="1"/>
          </p:cNvSpPr>
          <p:nvPr/>
        </p:nvSpPr>
        <p:spPr bwMode="auto">
          <a:xfrm>
            <a:off x="6705600" y="4038600"/>
            <a:ext cx="5334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86600" y="5486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Cara kerja spektrofotometri UV-Vis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788113"/>
              </p:ext>
            </p:extLst>
          </p:nvPr>
        </p:nvGraphicFramePr>
        <p:xfrm>
          <a:off x="2794000" y="3086100"/>
          <a:ext cx="35544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ackager Shell Object" showAsIcon="1" r:id="rId5" imgW="3554280" imgH="685800" progId="Package">
                  <p:embed/>
                </p:oleObj>
              </mc:Choice>
              <mc:Fallback>
                <p:oleObj name="Packager Shell Object" showAsIcon="1" r:id="rId5" imgW="355428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4000" y="3086100"/>
                        <a:ext cx="3554413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81800" y="533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4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uv-vis-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19200"/>
            <a:ext cx="9144000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Rectangle 6"/>
          <p:cNvSpPr>
            <a:spLocks noChangeArrowheads="1"/>
          </p:cNvSpPr>
          <p:nvPr/>
        </p:nvSpPr>
        <p:spPr bwMode="auto">
          <a:xfrm>
            <a:off x="336550" y="304800"/>
            <a:ext cx="421461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4000" b="1" u="sng" dirty="0" err="1" smtClean="0">
                <a:solidFill>
                  <a:srgbClr val="3333FF"/>
                </a:solidFill>
                <a:latin typeface="Candara" pitchFamily="34" charset="0"/>
              </a:rPr>
              <a:t>Spektrofotometer</a:t>
            </a:r>
            <a:endParaRPr lang="en-US" sz="4000" b="1" u="sng" dirty="0">
              <a:solidFill>
                <a:srgbClr val="3333FF"/>
              </a:solidFill>
              <a:latin typeface="Candara" pitchFamily="34" charset="0"/>
            </a:endParaRPr>
          </a:p>
        </p:txBody>
      </p:sp>
      <p:sp>
        <p:nvSpPr>
          <p:cNvPr id="20484" name="Text Box 16"/>
          <p:cNvSpPr txBox="1">
            <a:spLocks noChangeArrowheads="1"/>
          </p:cNvSpPr>
          <p:nvPr/>
        </p:nvSpPr>
        <p:spPr bwMode="auto">
          <a:xfrm>
            <a:off x="533400" y="3657600"/>
            <a:ext cx="7635875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54013" indent="-354013">
              <a:buFont typeface="Wingdings" pitchFamily="2" charset="2"/>
              <a:buChar char="q"/>
            </a:pPr>
            <a:r>
              <a:rPr lang="en-US" sz="2400" dirty="0" err="1" smtClean="0">
                <a:latin typeface="Candara" pitchFamily="34" charset="0"/>
              </a:rPr>
              <a:t>Sumber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cahaya</a:t>
            </a:r>
            <a:r>
              <a:rPr lang="en-US" sz="2400" dirty="0" smtClean="0">
                <a:latin typeface="Candara" pitchFamily="34" charset="0"/>
              </a:rPr>
              <a:t> (</a:t>
            </a:r>
            <a:r>
              <a:rPr lang="id-ID" sz="2400" dirty="0" smtClean="0">
                <a:latin typeface="Candara" pitchFamily="34" charset="0"/>
              </a:rPr>
              <a:t>Lampu</a:t>
            </a:r>
            <a:r>
              <a:rPr lang="en-US" sz="2400" dirty="0">
                <a:latin typeface="Candara" pitchFamily="34" charset="0"/>
              </a:rPr>
              <a:t>)</a:t>
            </a:r>
            <a:r>
              <a:rPr lang="id-ID" sz="2400" dirty="0" smtClean="0">
                <a:latin typeface="Candara" pitchFamily="34" charset="0"/>
              </a:rPr>
              <a:t> </a:t>
            </a:r>
            <a:r>
              <a:rPr lang="en-US" sz="2400" dirty="0" smtClean="0">
                <a:latin typeface="Candara" pitchFamily="34" charset="0"/>
              </a:rPr>
              <a:t>: </a:t>
            </a:r>
            <a:r>
              <a:rPr lang="id-ID" sz="2400" dirty="0" smtClean="0">
                <a:latin typeface="Candara" pitchFamily="34" charset="0"/>
              </a:rPr>
              <a:t>memancarkan semua warna cahaya (yaitu, cahaya putih).</a:t>
            </a:r>
            <a:endParaRPr lang="en-US" sz="2400" dirty="0" smtClean="0">
              <a:latin typeface="Candara" pitchFamily="34" charset="0"/>
            </a:endParaRPr>
          </a:p>
          <a:p>
            <a:pPr marL="354013" indent="-354013">
              <a:buFont typeface="Wingdings" pitchFamily="2" charset="2"/>
              <a:buChar char="q"/>
            </a:pPr>
            <a:r>
              <a:rPr lang="id-ID" sz="2400" dirty="0" smtClean="0">
                <a:latin typeface="Candara" pitchFamily="34" charset="0"/>
              </a:rPr>
              <a:t>Monokromator </a:t>
            </a:r>
            <a:r>
              <a:rPr lang="en-US" sz="2400" dirty="0" smtClean="0">
                <a:latin typeface="Candara" pitchFamily="34" charset="0"/>
              </a:rPr>
              <a:t>: </a:t>
            </a:r>
            <a:r>
              <a:rPr lang="id-ID" sz="2400" dirty="0" smtClean="0">
                <a:latin typeface="Candara" pitchFamily="34" charset="0"/>
              </a:rPr>
              <a:t>memilih satu panjang gelombang dan panjang gelombang yang dikirimkan melalui sampel.</a:t>
            </a:r>
            <a:endParaRPr lang="en-US" sz="2400" dirty="0" smtClean="0">
              <a:latin typeface="Candara" pitchFamily="34" charset="0"/>
            </a:endParaRPr>
          </a:p>
          <a:p>
            <a:pPr marL="354013" indent="-354013">
              <a:buFont typeface="Wingdings" pitchFamily="2" charset="2"/>
              <a:buChar char="q"/>
            </a:pPr>
            <a:r>
              <a:rPr lang="id-ID" sz="2400" dirty="0" smtClean="0">
                <a:latin typeface="Candara" pitchFamily="34" charset="0"/>
              </a:rPr>
              <a:t>Detektor</a:t>
            </a:r>
            <a:r>
              <a:rPr lang="en-US" sz="2400" dirty="0" smtClean="0">
                <a:latin typeface="Candara" pitchFamily="34" charset="0"/>
              </a:rPr>
              <a:t> :</a:t>
            </a:r>
            <a:r>
              <a:rPr lang="id-ID" sz="2400" dirty="0" smtClean="0">
                <a:latin typeface="Candara" pitchFamily="34" charset="0"/>
              </a:rPr>
              <a:t> mendeteksi panjang gelombang cahaya yang telah melewati sampel.</a:t>
            </a:r>
            <a:endParaRPr lang="en-US" sz="2400" dirty="0" smtClean="0">
              <a:latin typeface="Candara" pitchFamily="34" charset="0"/>
            </a:endParaRPr>
          </a:p>
          <a:p>
            <a:pPr marL="354013" indent="-354013">
              <a:buFont typeface="Wingdings" pitchFamily="2" charset="2"/>
              <a:buChar char="q"/>
            </a:pPr>
            <a:r>
              <a:rPr lang="en-US" sz="2400" dirty="0" smtClean="0">
                <a:latin typeface="Candara" pitchFamily="34" charset="0"/>
              </a:rPr>
              <a:t>Amplifier : </a:t>
            </a:r>
            <a:r>
              <a:rPr lang="id-ID" sz="2400" dirty="0" smtClean="0">
                <a:latin typeface="Candara" pitchFamily="34" charset="0"/>
              </a:rPr>
              <a:t>meningkatkan sinyal sehingga lebih mudah untuk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id-ID" sz="2400" dirty="0" smtClean="0">
                <a:latin typeface="Candara" pitchFamily="34" charset="0"/>
              </a:rPr>
              <a:t>baca terhadap kebisingan latar belakang.</a:t>
            </a:r>
            <a:endParaRPr lang="en-US" sz="2400" b="1" u="sng" dirty="0" smtClean="0">
              <a:solidFill>
                <a:srgbClr val="FF0000"/>
              </a:solidFill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4475" y="5105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219200" y="357166"/>
            <a:ext cx="7086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 smtClean="0">
                <a:latin typeface="Candara" pitchFamily="34" charset="0"/>
                <a:cs typeface="Times New Roman" pitchFamily="18" charset="0"/>
              </a:rPr>
              <a:t>Komponen</a:t>
            </a:r>
            <a:r>
              <a:rPr lang="en-US" sz="4000" dirty="0" smtClean="0">
                <a:latin typeface="Candara" pitchFamily="34" charset="0"/>
                <a:cs typeface="Times New Roman" pitchFamily="18" charset="0"/>
              </a:rPr>
              <a:t> : </a:t>
            </a:r>
            <a:r>
              <a:rPr lang="en-US" sz="4000" dirty="0" err="1" smtClean="0">
                <a:latin typeface="Candara" pitchFamily="34" charset="0"/>
                <a:cs typeface="Times New Roman" pitchFamily="18" charset="0"/>
              </a:rPr>
              <a:t>lampu</a:t>
            </a:r>
            <a:r>
              <a:rPr lang="en-US" sz="4000" dirty="0" smtClean="0">
                <a:latin typeface="Candara" pitchFamily="34" charset="0"/>
                <a:cs typeface="Times New Roman" pitchFamily="18" charset="0"/>
              </a:rPr>
              <a:t> </a:t>
            </a:r>
            <a:endParaRPr lang="en-US" sz="4000" dirty="0">
              <a:latin typeface="Candara" pitchFamily="34" charset="0"/>
              <a:cs typeface="Times New Roman" pitchFamily="18" charset="0"/>
            </a:endParaRP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826911" y="1036830"/>
            <a:ext cx="7467600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4013" indent="-354013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Lampu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</a:t>
            </a:r>
          </a:p>
          <a:p>
            <a:pPr marL="727075" indent="-37306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Spektrofotometer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UV</a:t>
            </a:r>
            <a:endParaRPr lang="en-US" sz="2800" dirty="0">
              <a:latin typeface="Candara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Candara" pitchFamily="34" charset="0"/>
                <a:cs typeface="Times New Roman" pitchFamily="18" charset="0"/>
              </a:rPr>
              <a:t>	1.	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Lampu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Gas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hidrogen</a:t>
            </a:r>
            <a:endParaRPr lang="en-US" sz="2800" dirty="0">
              <a:latin typeface="Candara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Candara" pitchFamily="34" charset="0"/>
                <a:cs typeface="Times New Roman" pitchFamily="18" charset="0"/>
              </a:rPr>
              <a:t>	2.	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Lampu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Merkuri</a:t>
            </a:r>
            <a:endParaRPr lang="en-US" sz="2800" dirty="0">
              <a:latin typeface="Candara" pitchFamily="34" charset="0"/>
              <a:cs typeface="Times New Roman" pitchFamily="18" charset="0"/>
            </a:endParaRPr>
          </a:p>
          <a:p>
            <a:pPr marL="727075" indent="-37306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Spektrofotometer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Visible</a:t>
            </a:r>
            <a:endParaRPr lang="en-US" sz="2800" dirty="0">
              <a:latin typeface="Candara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	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Lampu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Tungsen</a:t>
            </a:r>
            <a:endParaRPr lang="en-US" sz="2800" dirty="0" smtClean="0">
              <a:latin typeface="Candara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2800" dirty="0" smtClean="0">
              <a:latin typeface="Candara" pitchFamily="34" charset="0"/>
              <a:cs typeface="Times New Roman" pitchFamily="18" charset="0"/>
            </a:endParaRPr>
          </a:p>
          <a:p>
            <a:pPr marL="354013" indent="-354013">
              <a:lnSpc>
                <a:spcPct val="150000"/>
              </a:lnSpc>
              <a:buFont typeface="Wingdings" pitchFamily="2" charset="2"/>
              <a:buChar char="q"/>
            </a:pPr>
            <a:endParaRPr lang="en-US" sz="2800" dirty="0" smtClean="0">
              <a:latin typeface="Candara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 </a:t>
            </a:r>
            <a:endParaRPr lang="en-US" sz="2800" dirty="0">
              <a:latin typeface="Candara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5638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andara" pitchFamily="34" charset="0"/>
              </a:rPr>
              <a:t>Komponen</a:t>
            </a:r>
            <a:r>
              <a:rPr lang="en-US" dirty="0" smtClean="0">
                <a:latin typeface="Candara" pitchFamily="34" charset="0"/>
              </a:rPr>
              <a:t> : </a:t>
            </a:r>
            <a:r>
              <a:rPr lang="en-US" dirty="0" err="1" smtClean="0">
                <a:latin typeface="Candara" pitchFamily="34" charset="0"/>
              </a:rPr>
              <a:t>monokromator</a:t>
            </a:r>
            <a:endParaRPr lang="en-US" dirty="0" smtClean="0">
              <a:latin typeface="Candara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andara" pitchFamily="34" charset="0"/>
              </a:rPr>
              <a:t>Cahaya</a:t>
            </a:r>
            <a:r>
              <a:rPr lang="en-US" dirty="0" smtClean="0">
                <a:latin typeface="Candara" pitchFamily="34" charset="0"/>
              </a:rPr>
              <a:t> </a:t>
            </a:r>
          </a:p>
          <a:p>
            <a:pPr lvl="1" eaLnBrk="1" hangingPunct="1"/>
            <a:r>
              <a:rPr lang="en-US" dirty="0" err="1" smtClean="0">
                <a:latin typeface="Candara" pitchFamily="34" charset="0"/>
              </a:rPr>
              <a:t>Semua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cahaya</a:t>
            </a:r>
            <a:endParaRPr lang="en-US" dirty="0" smtClean="0">
              <a:latin typeface="Candara" pitchFamily="34" charset="0"/>
            </a:endParaRPr>
          </a:p>
          <a:p>
            <a:pPr lvl="1" eaLnBrk="1" hangingPunct="1"/>
            <a:r>
              <a:rPr lang="en-US" i="1" dirty="0" err="1" smtClean="0">
                <a:latin typeface="Candara" pitchFamily="34" charset="0"/>
              </a:rPr>
              <a:t>Cahaya</a:t>
            </a:r>
            <a:r>
              <a:rPr lang="en-US" i="1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polikromatik</a:t>
            </a:r>
            <a:endParaRPr lang="en-US" dirty="0" smtClean="0">
              <a:latin typeface="Candara" pitchFamily="34" charset="0"/>
            </a:endParaRPr>
          </a:p>
        </p:txBody>
      </p:sp>
      <p:pic>
        <p:nvPicPr>
          <p:cNvPr id="12292" name="Picture 4" descr="hh02163_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4572000"/>
            <a:ext cx="118586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2438400" y="5105400"/>
            <a:ext cx="1676400" cy="762000"/>
          </a:xfrm>
          <a:prstGeom prst="rightArrow">
            <a:avLst>
              <a:gd name="adj1" fmla="val 50000"/>
              <a:gd name="adj2" fmla="val 55000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pic>
        <p:nvPicPr>
          <p:cNvPr id="12294" name="Picture 7" descr="Testtub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0" y="3352800"/>
            <a:ext cx="15589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5" name="AutoShape 8"/>
          <p:cNvSpPr>
            <a:spLocks noChangeArrowheads="1"/>
          </p:cNvSpPr>
          <p:nvPr/>
        </p:nvSpPr>
        <p:spPr bwMode="auto">
          <a:xfrm>
            <a:off x="5867400" y="5105400"/>
            <a:ext cx="1676400" cy="762000"/>
          </a:xfrm>
          <a:prstGeom prst="rightArrow">
            <a:avLst>
              <a:gd name="adj1" fmla="val 50000"/>
              <a:gd name="adj2" fmla="val 55000"/>
            </a:avLst>
          </a:prstGeom>
          <a:solidFill>
            <a:srgbClr val="00BA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72400" y="395111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andara" pitchFamily="34" charset="0"/>
              </a:rPr>
              <a:t>Komponen</a:t>
            </a:r>
            <a:r>
              <a:rPr lang="en-US" dirty="0" smtClean="0">
                <a:latin typeface="Candara" pitchFamily="34" charset="0"/>
              </a:rPr>
              <a:t> : </a:t>
            </a:r>
            <a:r>
              <a:rPr lang="en-US" dirty="0" err="1" smtClean="0">
                <a:latin typeface="Candara" pitchFamily="34" charset="0"/>
              </a:rPr>
              <a:t>monokromator</a:t>
            </a:r>
            <a:r>
              <a:rPr lang="en-US" dirty="0" smtClean="0">
                <a:latin typeface="Candara" pitchFamily="34" charset="0"/>
              </a:rPr>
              <a:t>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andara" pitchFamily="34" charset="0"/>
              </a:rPr>
              <a:t>Monokromator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smtClean="0">
                <a:latin typeface="Candara" pitchFamily="34" charset="0"/>
                <a:sym typeface="Wingdings" pitchFamily="2" charset="2"/>
              </a:rPr>
              <a:t> </a:t>
            </a:r>
            <a:r>
              <a:rPr lang="en-US" dirty="0" err="1" smtClean="0">
                <a:latin typeface="Candara" pitchFamily="34" charset="0"/>
                <a:sym typeface="Wingdings" pitchFamily="2" charset="2"/>
              </a:rPr>
              <a:t>memilih</a:t>
            </a:r>
            <a:r>
              <a:rPr lang="en-US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dirty="0" err="1" smtClean="0">
                <a:latin typeface="Candara" pitchFamily="34" charset="0"/>
                <a:sym typeface="Wingdings" pitchFamily="2" charset="2"/>
              </a:rPr>
              <a:t>c</a:t>
            </a:r>
            <a:r>
              <a:rPr lang="en-US" dirty="0" err="1" smtClean="0">
                <a:latin typeface="Candara" pitchFamily="34" charset="0"/>
              </a:rPr>
              <a:t>ahaya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monokromatik</a:t>
            </a:r>
            <a:endParaRPr lang="en-US" dirty="0" smtClean="0">
              <a:latin typeface="Candara" pitchFamily="34" charset="0"/>
            </a:endParaRPr>
          </a:p>
          <a:p>
            <a:pPr lvl="1" eaLnBrk="1" hangingPunct="1"/>
            <a:r>
              <a:rPr lang="en-US" dirty="0" err="1" smtClean="0">
                <a:latin typeface="Candara" pitchFamily="34" charset="0"/>
              </a:rPr>
              <a:t>Cahaya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satu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warna</a:t>
            </a:r>
            <a:endParaRPr lang="en-US" dirty="0" smtClean="0">
              <a:latin typeface="Candara" pitchFamily="34" charset="0"/>
            </a:endParaRPr>
          </a:p>
        </p:txBody>
      </p:sp>
      <p:pic>
        <p:nvPicPr>
          <p:cNvPr id="13316" name="Picture 4" descr="hh02163_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4572000"/>
            <a:ext cx="118586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AutoShape 5"/>
          <p:cNvSpPr>
            <a:spLocks noChangeArrowheads="1"/>
          </p:cNvSpPr>
          <p:nvPr/>
        </p:nvSpPr>
        <p:spPr bwMode="auto">
          <a:xfrm>
            <a:off x="2438400" y="5105400"/>
            <a:ext cx="1295400" cy="762000"/>
          </a:xfrm>
          <a:prstGeom prst="rightArrow">
            <a:avLst>
              <a:gd name="adj1" fmla="val 50000"/>
              <a:gd name="adj2" fmla="val 42500"/>
            </a:avLst>
          </a:prstGeom>
          <a:gradFill rotWithShape="0">
            <a:gsLst>
              <a:gs pos="0">
                <a:srgbClr val="A603AB"/>
              </a:gs>
              <a:gs pos="21001">
                <a:srgbClr val="0819FB"/>
              </a:gs>
              <a:gs pos="35001">
                <a:srgbClr val="1A8D48"/>
              </a:gs>
              <a:gs pos="52000">
                <a:srgbClr val="FFFF00"/>
              </a:gs>
              <a:gs pos="73000">
                <a:srgbClr val="EE3F17"/>
              </a:gs>
              <a:gs pos="88000">
                <a:srgbClr val="E81766"/>
              </a:gs>
              <a:gs pos="100000">
                <a:srgbClr val="A603AB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pic>
        <p:nvPicPr>
          <p:cNvPr id="13318" name="Picture 6" descr="Testtub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3600" y="3352800"/>
            <a:ext cx="15589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Rectangle 8" descr="Outlined diamond"/>
          <p:cNvSpPr>
            <a:spLocks noChangeArrowheads="1"/>
          </p:cNvSpPr>
          <p:nvPr/>
        </p:nvSpPr>
        <p:spPr bwMode="auto">
          <a:xfrm>
            <a:off x="3810000" y="4038600"/>
            <a:ext cx="533400" cy="2590800"/>
          </a:xfrm>
          <a:prstGeom prst="rect">
            <a:avLst/>
          </a:prstGeom>
          <a:pattFill prst="openDmnd">
            <a:fgClr>
              <a:schemeClr val="tx1"/>
            </a:fgClr>
            <a:bgClr>
              <a:srgbClr val="FF3300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sp>
        <p:nvSpPr>
          <p:cNvPr id="13320" name="AutoShape 9"/>
          <p:cNvSpPr>
            <a:spLocks noChangeArrowheads="1"/>
          </p:cNvSpPr>
          <p:nvPr/>
        </p:nvSpPr>
        <p:spPr bwMode="auto">
          <a:xfrm>
            <a:off x="4572000" y="5105400"/>
            <a:ext cx="1600200" cy="762000"/>
          </a:xfrm>
          <a:prstGeom prst="rightArrow">
            <a:avLst>
              <a:gd name="adj1" fmla="val 50000"/>
              <a:gd name="adj2" fmla="val 52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>
              <a:latin typeface="Candara" pitchFamily="34" charset="0"/>
            </a:endParaRPr>
          </a:p>
        </p:txBody>
      </p:sp>
      <p:sp>
        <p:nvSpPr>
          <p:cNvPr id="13321" name="Text Box 10"/>
          <p:cNvSpPr txBox="1">
            <a:spLocks noChangeArrowheads="1"/>
          </p:cNvSpPr>
          <p:nvPr/>
        </p:nvSpPr>
        <p:spPr bwMode="auto">
          <a:xfrm>
            <a:off x="7162800" y="4610100"/>
            <a:ext cx="1749425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 smtClean="0">
                <a:latin typeface="Candara" pitchFamily="34" charset="0"/>
              </a:rPr>
              <a:t>Cahaya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merah</a:t>
            </a:r>
            <a:r>
              <a:rPr lang="en-US" dirty="0" smtClean="0">
                <a:latin typeface="Candara" pitchFamily="34" charset="0"/>
              </a:rPr>
              <a:t> yang </a:t>
            </a:r>
            <a:r>
              <a:rPr lang="en-US" dirty="0" err="1" smtClean="0">
                <a:latin typeface="Candara" pitchFamily="34" charset="0"/>
              </a:rPr>
              <a:t>diserap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oleh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larutan</a:t>
            </a:r>
            <a:r>
              <a:rPr lang="en-US" dirty="0" smtClean="0">
                <a:latin typeface="Candara" pitchFamily="34" charset="0"/>
              </a:rPr>
              <a:t>  </a:t>
            </a:r>
            <a:r>
              <a:rPr lang="en-US" dirty="0" err="1" smtClean="0">
                <a:latin typeface="Candara" pitchFamily="34" charset="0"/>
              </a:rPr>
              <a:t>hijau</a:t>
            </a:r>
            <a:endParaRPr lang="en-US" dirty="0"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37512" y="2794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b="1" u="sng" dirty="0" err="1" smtClean="0">
                <a:solidFill>
                  <a:srgbClr val="3333FF"/>
                </a:solidFill>
                <a:latin typeface="Candara" pitchFamily="34" charset="0"/>
              </a:rPr>
              <a:t>Spektrofotometri</a:t>
            </a:r>
            <a:r>
              <a:rPr lang="en-US" b="1" u="sng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endParaRPr lang="en-US" b="1" u="sng" dirty="0">
              <a:solidFill>
                <a:srgbClr val="3333FF"/>
              </a:solidFill>
              <a:latin typeface="Candar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err="1">
                <a:latin typeface="Candara" pitchFamily="34" charset="0"/>
              </a:rPr>
              <a:t>Analisis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spektrofotometri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smtClean="0">
                <a:latin typeface="Candara" pitchFamily="34" charset="0"/>
              </a:rPr>
              <a:t>: </a:t>
            </a:r>
            <a:r>
              <a:rPr lang="en-US" dirty="0" err="1" smtClean="0">
                <a:latin typeface="Candara" pitchFamily="34" charset="0"/>
              </a:rPr>
              <a:t>analisis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kimia</a:t>
            </a:r>
            <a:r>
              <a:rPr lang="en-US" dirty="0">
                <a:latin typeface="Candara" pitchFamily="34" charset="0"/>
              </a:rPr>
              <a:t> yang </a:t>
            </a:r>
            <a:r>
              <a:rPr lang="en-US" dirty="0" err="1">
                <a:latin typeface="Candara" pitchFamily="34" charset="0"/>
              </a:rPr>
              <a:t>didasarkan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pada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pengukuran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intensitas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warna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larutan</a:t>
            </a:r>
            <a:r>
              <a:rPr lang="en-US" dirty="0">
                <a:latin typeface="Candara" pitchFamily="34" charset="0"/>
              </a:rPr>
              <a:t> yang </a:t>
            </a:r>
            <a:r>
              <a:rPr lang="en-US" dirty="0" err="1">
                <a:latin typeface="Candara" pitchFamily="34" charset="0"/>
              </a:rPr>
              <a:t>akan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ditentukan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konsentrasinya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dibandingkan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dengan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larutan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standar</a:t>
            </a:r>
            <a:r>
              <a:rPr lang="en-US" dirty="0">
                <a:latin typeface="Candara" pitchFamily="34" charset="0"/>
              </a:rPr>
              <a:t>, </a:t>
            </a:r>
            <a:r>
              <a:rPr lang="en-US" dirty="0" err="1">
                <a:latin typeface="Candara" pitchFamily="34" charset="0"/>
              </a:rPr>
              <a:t>yaitu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larutan</a:t>
            </a:r>
            <a:r>
              <a:rPr lang="en-US" dirty="0">
                <a:latin typeface="Candara" pitchFamily="34" charset="0"/>
              </a:rPr>
              <a:t> yang </a:t>
            </a:r>
            <a:r>
              <a:rPr lang="en-US" dirty="0" err="1">
                <a:latin typeface="Candara" pitchFamily="34" charset="0"/>
              </a:rPr>
              <a:t>telah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diketahui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konsentrasinya</a:t>
            </a:r>
            <a:r>
              <a:rPr lang="en-US" dirty="0">
                <a:latin typeface="Candara" pitchFamily="34" charset="0"/>
              </a:rPr>
              <a:t>. </a:t>
            </a:r>
            <a:endParaRPr lang="en-US" dirty="0" smtClean="0">
              <a:latin typeface="Candara" pitchFamily="34" charset="0"/>
            </a:endParaRPr>
          </a:p>
          <a:p>
            <a:pPr algn="just"/>
            <a:r>
              <a:rPr lang="en-US" dirty="0" err="1" smtClean="0">
                <a:latin typeface="Candara" pitchFamily="34" charset="0"/>
              </a:rPr>
              <a:t>Penentuan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konsentrasi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didasarkan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pada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absorpsimetri</a:t>
            </a:r>
            <a:r>
              <a:rPr lang="en-US" dirty="0">
                <a:latin typeface="Candara" pitchFamily="34" charset="0"/>
              </a:rPr>
              <a:t>, </a:t>
            </a:r>
            <a:r>
              <a:rPr lang="en-US" dirty="0" err="1">
                <a:latin typeface="Candara" pitchFamily="34" charset="0"/>
              </a:rPr>
              <a:t>yaitu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metode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analisis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kimia</a:t>
            </a:r>
            <a:r>
              <a:rPr lang="en-US" dirty="0">
                <a:latin typeface="Candara" pitchFamily="34" charset="0"/>
              </a:rPr>
              <a:t> yang </a:t>
            </a:r>
            <a:r>
              <a:rPr lang="en-US" dirty="0" err="1">
                <a:latin typeface="Candara" pitchFamily="34" charset="0"/>
              </a:rPr>
              <a:t>didasarkan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pada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pengukuran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absorpsi</a:t>
            </a:r>
            <a:r>
              <a:rPr lang="en-US" dirty="0">
                <a:latin typeface="Candara" pitchFamily="34" charset="0"/>
              </a:rPr>
              <a:t> (</a:t>
            </a:r>
            <a:r>
              <a:rPr lang="en-US" dirty="0" err="1">
                <a:latin typeface="Candara" pitchFamily="34" charset="0"/>
              </a:rPr>
              <a:t>serapan</a:t>
            </a:r>
            <a:r>
              <a:rPr lang="en-US" dirty="0">
                <a:latin typeface="Candara" pitchFamily="34" charset="0"/>
              </a:rPr>
              <a:t>) </a:t>
            </a:r>
            <a:r>
              <a:rPr lang="en-US" dirty="0" err="1">
                <a:latin typeface="Candara" pitchFamily="34" charset="0"/>
              </a:rPr>
              <a:t>radiasi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gelombang</a:t>
            </a:r>
            <a:r>
              <a:rPr lang="en-US" dirty="0">
                <a:latin typeface="Candara" pitchFamily="34" charset="0"/>
              </a:rPr>
              <a:t> </a:t>
            </a:r>
            <a:r>
              <a:rPr lang="en-US" dirty="0" err="1">
                <a:latin typeface="Candara" pitchFamily="34" charset="0"/>
              </a:rPr>
              <a:t>elektromagnetik</a:t>
            </a:r>
            <a:r>
              <a:rPr lang="en-US" dirty="0">
                <a:latin typeface="Candara" pitchFamily="34" charset="0"/>
              </a:rPr>
              <a:t>.  </a:t>
            </a:r>
            <a:endParaRPr lang="id-ID" dirty="0" smtClean="0">
              <a:latin typeface="Candara" pitchFamily="34" charset="0"/>
            </a:endParaRPr>
          </a:p>
          <a:p>
            <a:pPr algn="just"/>
            <a:r>
              <a:rPr lang="id-ID" dirty="0">
                <a:latin typeface="Candara" pitchFamily="34" charset="0"/>
              </a:rPr>
              <a:t>Spektrofotometer : instrumen yang digunakan untuk mengukur jumlah cahaya yang diserap atau intensitas warna yang sesuai dengan panjang gelombang</a:t>
            </a:r>
          </a:p>
          <a:p>
            <a:endParaRPr lang="id-ID" dirty="0">
              <a:latin typeface="Candara" pitchFamily="34" charset="0"/>
            </a:endParaRPr>
          </a:p>
          <a:p>
            <a:endParaRPr lang="id-ID" dirty="0">
              <a:latin typeface="Candara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4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219200" y="587857"/>
            <a:ext cx="7086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err="1" smtClean="0">
                <a:latin typeface="Candara" pitchFamily="34" charset="0"/>
                <a:cs typeface="Times New Roman" pitchFamily="18" charset="0"/>
              </a:rPr>
              <a:t>Komponen</a:t>
            </a:r>
            <a:r>
              <a:rPr lang="en-US" sz="4400" dirty="0" smtClean="0">
                <a:latin typeface="Candara" pitchFamily="34" charset="0"/>
                <a:cs typeface="Times New Roman" pitchFamily="18" charset="0"/>
              </a:rPr>
              <a:t> : sample cells </a:t>
            </a:r>
            <a:endParaRPr lang="en-US" sz="4400" dirty="0">
              <a:latin typeface="Candara" pitchFamily="34" charset="0"/>
              <a:cs typeface="Times New Roman" pitchFamily="18" charset="0"/>
            </a:endParaRP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857224" y="1082553"/>
            <a:ext cx="7467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 smtClean="0">
              <a:latin typeface="Candara" pitchFamily="34" charset="0"/>
              <a:cs typeface="Times New Roman" pitchFamily="18" charset="0"/>
            </a:endParaRPr>
          </a:p>
          <a:p>
            <a:pPr marL="354013" indent="-354013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Sample cells (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kuvet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)</a:t>
            </a:r>
          </a:p>
          <a:p>
            <a:pPr marL="727075" indent="-37306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Spektrofotometer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UV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andara" pitchFamily="34" charset="0"/>
                <a:cs typeface="Times New Roman" pitchFamily="18" charset="0"/>
              </a:rPr>
              <a:t>	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Quartz (crystalline silica)</a:t>
            </a:r>
          </a:p>
          <a:p>
            <a:pPr marL="727075" indent="-373063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Spektrofotometer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Visible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	Glass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 </a:t>
            </a:r>
            <a:endParaRPr lang="en-US" sz="2800" dirty="0">
              <a:latin typeface="Candara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endParaRPr lang="en-US" sz="2800" dirty="0"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334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193674" y="571480"/>
            <a:ext cx="337819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id-ID" sz="2000" dirty="0" smtClean="0">
                <a:latin typeface="Candara" pitchFamily="34" charset="0"/>
              </a:rPr>
              <a:t>Dengan ruang sampel kosong, mengatur panjang gelombang yang diinginkan kemudian menyesuaikan diri dengan T 0% dengan tombol kanan pada panel depan.</a:t>
            </a:r>
            <a:endParaRPr lang="en-US" sz="2000" dirty="0">
              <a:latin typeface="Candara" pitchFamily="34" charset="0"/>
            </a:endParaRPr>
          </a:p>
          <a:p>
            <a:pPr marL="342900" indent="-342900">
              <a:buAutoNum type="arabicPeriod"/>
            </a:pPr>
            <a:r>
              <a:rPr lang="id-ID" sz="2000" dirty="0" smtClean="0">
                <a:latin typeface="Candara" pitchFamily="34" charset="0"/>
              </a:rPr>
              <a:t>Masukkan larutan blanko, tutup dan menyesuaikan T 100%</a:t>
            </a:r>
            <a:br>
              <a:rPr lang="id-ID" sz="2000" dirty="0" smtClean="0">
                <a:latin typeface="Candara" pitchFamily="34" charset="0"/>
              </a:rPr>
            </a:br>
            <a:r>
              <a:rPr lang="id-ID" sz="2000" dirty="0" smtClean="0">
                <a:latin typeface="Candara" pitchFamily="34" charset="0"/>
              </a:rPr>
              <a:t>dengan tombol kanan pada panel depan.</a:t>
            </a:r>
            <a:endParaRPr lang="en-US" sz="2000" dirty="0">
              <a:latin typeface="Candara" pitchFamily="34" charset="0"/>
            </a:endParaRPr>
          </a:p>
          <a:p>
            <a:pPr marL="342900" indent="-342900">
              <a:buAutoNum type="arabicPeriod"/>
            </a:pPr>
            <a:r>
              <a:rPr lang="id-ID" sz="2000" dirty="0" smtClean="0">
                <a:latin typeface="Candara" pitchFamily="34" charset="0"/>
              </a:rPr>
              <a:t>Solusi Insertdye, membaca dan mencatat nilai% T.</a:t>
            </a:r>
            <a:endParaRPr lang="en-US" sz="2000" dirty="0">
              <a:latin typeface="Candara" pitchFamily="34" charset="0"/>
            </a:endParaRPr>
          </a:p>
          <a:p>
            <a:pPr marL="342900" indent="-342900">
              <a:buAutoNum type="arabicPeriod"/>
            </a:pPr>
            <a:r>
              <a:rPr lang="id-ID" sz="2000" dirty="0" smtClean="0">
                <a:latin typeface="Candara" pitchFamily="34" charset="0"/>
              </a:rPr>
              <a:t>Mengubah * panjang gelombang, ulangi langkah 2-</a:t>
            </a:r>
            <a:r>
              <a:rPr lang="en-US" sz="2000" dirty="0" smtClean="0">
                <a:latin typeface="Candara" pitchFamily="34" charset="0"/>
              </a:rPr>
              <a:t>4</a:t>
            </a:r>
          </a:p>
        </p:txBody>
      </p:sp>
      <p:sp>
        <p:nvSpPr>
          <p:cNvPr id="21507" name="Text Box 6"/>
          <p:cNvSpPr txBox="1">
            <a:spLocks noChangeArrowheads="1"/>
          </p:cNvSpPr>
          <p:nvPr/>
        </p:nvSpPr>
        <p:spPr bwMode="auto">
          <a:xfrm>
            <a:off x="896969" y="6211693"/>
            <a:ext cx="8247063" cy="646331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itchFamily="1" charset="0"/>
              <a:buNone/>
            </a:pPr>
            <a:r>
              <a:rPr lang="en-US" b="1" dirty="0" smtClean="0">
                <a:solidFill>
                  <a:srgbClr val="FF0000"/>
                </a:solidFill>
                <a:latin typeface="Candara" pitchFamily="34" charset="0"/>
              </a:rPr>
              <a:t>*NOTE:</a:t>
            </a:r>
            <a:r>
              <a:rPr lang="en-US" dirty="0" smtClean="0">
                <a:latin typeface="Candara" pitchFamily="34" charset="0"/>
              </a:rPr>
              <a:t>  filter </a:t>
            </a:r>
            <a:r>
              <a:rPr lang="en-US" dirty="0" err="1" smtClean="0">
                <a:latin typeface="Candara" pitchFamily="34" charset="0"/>
              </a:rPr>
              <a:t>harus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diganti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secara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periodik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untuk</a:t>
            </a:r>
            <a:r>
              <a:rPr lang="en-US" dirty="0" smtClean="0">
                <a:latin typeface="Candara" pitchFamily="34" charset="0"/>
              </a:rPr>
              <a:t>   range </a:t>
            </a:r>
            <a:r>
              <a:rPr lang="en-US" dirty="0" err="1" smtClean="0">
                <a:latin typeface="Candara" pitchFamily="34" charset="0"/>
              </a:rPr>
              <a:t>panjang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gelombang</a:t>
            </a:r>
            <a:r>
              <a:rPr lang="en-US" dirty="0" smtClean="0">
                <a:latin typeface="Candara" pitchFamily="34" charset="0"/>
              </a:rPr>
              <a:t> yang </a:t>
            </a:r>
            <a:r>
              <a:rPr lang="en-US" dirty="0" err="1" smtClean="0">
                <a:latin typeface="Candara" pitchFamily="34" charset="0"/>
              </a:rPr>
              <a:t>dipelajari</a:t>
            </a:r>
            <a:r>
              <a:rPr lang="en-US" dirty="0" smtClean="0">
                <a:latin typeface="Candara" pitchFamily="34" charset="0"/>
              </a:rPr>
              <a:t> : </a:t>
            </a:r>
            <a:r>
              <a:rPr lang="en-US" dirty="0" err="1" smtClean="0">
                <a:latin typeface="Candara" pitchFamily="34" charset="0"/>
              </a:rPr>
              <a:t>biru</a:t>
            </a:r>
            <a:r>
              <a:rPr lang="en-US" dirty="0" smtClean="0">
                <a:latin typeface="Candara" pitchFamily="34" charset="0"/>
              </a:rPr>
              <a:t> (400-449), </a:t>
            </a:r>
            <a:r>
              <a:rPr lang="en-US" dirty="0" err="1" smtClean="0">
                <a:latin typeface="Candara" pitchFamily="34" charset="0"/>
              </a:rPr>
              <a:t>hijau</a:t>
            </a:r>
            <a:r>
              <a:rPr lang="en-US" dirty="0" smtClean="0">
                <a:latin typeface="Candara" pitchFamily="34" charset="0"/>
              </a:rPr>
              <a:t> (450-549) </a:t>
            </a:r>
            <a:r>
              <a:rPr lang="en-US" dirty="0" err="1" smtClean="0">
                <a:latin typeface="Candara" pitchFamily="34" charset="0"/>
              </a:rPr>
              <a:t>dan</a:t>
            </a:r>
            <a:r>
              <a:rPr lang="en-US" dirty="0" smtClean="0">
                <a:latin typeface="Candara" pitchFamily="34" charset="0"/>
              </a:rPr>
              <a:t> </a:t>
            </a:r>
            <a:r>
              <a:rPr lang="en-US" dirty="0" err="1" smtClean="0">
                <a:latin typeface="Candara" pitchFamily="34" charset="0"/>
              </a:rPr>
              <a:t>jingga</a:t>
            </a:r>
            <a:r>
              <a:rPr lang="en-US" dirty="0" smtClean="0">
                <a:latin typeface="Candara" pitchFamily="34" charset="0"/>
              </a:rPr>
              <a:t> (550-749)</a:t>
            </a:r>
            <a:endParaRPr lang="en-US" b="1" dirty="0">
              <a:solidFill>
                <a:srgbClr val="FF3300"/>
              </a:solidFill>
              <a:latin typeface="Candara" pitchFamily="34" charset="0"/>
            </a:endParaRPr>
          </a:p>
        </p:txBody>
      </p:sp>
      <p:sp>
        <p:nvSpPr>
          <p:cNvPr id="21508" name="Text Box 7"/>
          <p:cNvSpPr txBox="1">
            <a:spLocks noChangeArrowheads="1"/>
          </p:cNvSpPr>
          <p:nvPr/>
        </p:nvSpPr>
        <p:spPr bwMode="auto">
          <a:xfrm>
            <a:off x="2948018" y="210901"/>
            <a:ext cx="5981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 algn="ctr"/>
            <a:r>
              <a:rPr lang="en-US" sz="3600" b="1" u="sng" dirty="0" err="1" smtClean="0">
                <a:solidFill>
                  <a:srgbClr val="3333FF"/>
                </a:solidFill>
                <a:latin typeface="Candara" pitchFamily="34" charset="0"/>
              </a:rPr>
              <a:t>Spectronik</a:t>
            </a:r>
            <a:r>
              <a:rPr lang="en-US" sz="3600" b="1" u="sng" dirty="0" smtClean="0">
                <a:solidFill>
                  <a:srgbClr val="3333FF"/>
                </a:solidFill>
                <a:latin typeface="Candara" pitchFamily="34" charset="0"/>
              </a:rPr>
              <a:t> 20</a:t>
            </a:r>
            <a:endParaRPr lang="en-US" i="1" dirty="0">
              <a:latin typeface="Candara" pitchFamily="34" charset="0"/>
            </a:endParaRPr>
          </a:p>
        </p:txBody>
      </p:sp>
      <p:pic>
        <p:nvPicPr>
          <p:cNvPr id="21509" name="Picture 10" descr="1)%20S1000%20Spectrophotometer,%20Vis,%2020nm%20b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43325" y="1708150"/>
            <a:ext cx="5054600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 Box 11"/>
          <p:cNvSpPr txBox="1">
            <a:spLocks noChangeArrowheads="1"/>
          </p:cNvSpPr>
          <p:nvPr/>
        </p:nvSpPr>
        <p:spPr bwMode="auto">
          <a:xfrm>
            <a:off x="3614738" y="1228725"/>
            <a:ext cx="1489510" cy="307777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Candara" pitchFamily="34" charset="0"/>
              </a:rPr>
              <a:t>Sample Chamber</a:t>
            </a:r>
          </a:p>
        </p:txBody>
      </p:sp>
      <p:sp>
        <p:nvSpPr>
          <p:cNvPr id="21511" name="Text Box 12"/>
          <p:cNvSpPr txBox="1">
            <a:spLocks noChangeArrowheads="1"/>
          </p:cNvSpPr>
          <p:nvPr/>
        </p:nvSpPr>
        <p:spPr bwMode="auto">
          <a:xfrm>
            <a:off x="7529513" y="1074738"/>
            <a:ext cx="1171539" cy="523220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Candara" pitchFamily="34" charset="0"/>
              </a:rPr>
              <a:t>Mode Knob</a:t>
            </a:r>
          </a:p>
          <a:p>
            <a:pPr algn="ctr"/>
            <a:r>
              <a:rPr lang="en-US" sz="1400" b="1">
                <a:solidFill>
                  <a:srgbClr val="FF0000"/>
                </a:solidFill>
                <a:latin typeface="Candara" pitchFamily="34" charset="0"/>
              </a:rPr>
              <a:t>(</a:t>
            </a:r>
            <a:r>
              <a:rPr lang="en-US" sz="1400" i="1">
                <a:solidFill>
                  <a:srgbClr val="FF0000"/>
                </a:solidFill>
                <a:latin typeface="Candara" pitchFamily="34" charset="0"/>
              </a:rPr>
              <a:t>set to Trans</a:t>
            </a:r>
            <a:r>
              <a:rPr lang="en-US" sz="1400">
                <a:solidFill>
                  <a:srgbClr val="FF0000"/>
                </a:solidFill>
                <a:latin typeface="Candara" pitchFamily="34" charset="0"/>
              </a:rPr>
              <a:t>)</a:t>
            </a:r>
          </a:p>
        </p:txBody>
      </p:sp>
      <p:sp>
        <p:nvSpPr>
          <p:cNvPr id="21512" name="Text Box 13"/>
          <p:cNvSpPr txBox="1">
            <a:spLocks noChangeArrowheads="1"/>
          </p:cNvSpPr>
          <p:nvPr/>
        </p:nvSpPr>
        <p:spPr bwMode="auto">
          <a:xfrm>
            <a:off x="5661025" y="1076325"/>
            <a:ext cx="1287532" cy="307777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Candara" pitchFamily="34" charset="0"/>
              </a:rPr>
              <a:t>Digital Display</a:t>
            </a:r>
          </a:p>
        </p:txBody>
      </p:sp>
      <p:sp>
        <p:nvSpPr>
          <p:cNvPr id="21513" name="Text Box 14"/>
          <p:cNvSpPr txBox="1">
            <a:spLocks noChangeArrowheads="1"/>
          </p:cNvSpPr>
          <p:nvPr/>
        </p:nvSpPr>
        <p:spPr bwMode="auto">
          <a:xfrm>
            <a:off x="7140575" y="5065713"/>
            <a:ext cx="1560555" cy="307777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Candara" pitchFamily="34" charset="0"/>
              </a:rPr>
              <a:t>Wavelength Knob</a:t>
            </a:r>
          </a:p>
        </p:txBody>
      </p:sp>
      <p:sp>
        <p:nvSpPr>
          <p:cNvPr id="21514" name="Text Box 15"/>
          <p:cNvSpPr txBox="1">
            <a:spLocks noChangeArrowheads="1"/>
          </p:cNvSpPr>
          <p:nvPr/>
        </p:nvSpPr>
        <p:spPr bwMode="auto">
          <a:xfrm>
            <a:off x="5265738" y="5254625"/>
            <a:ext cx="1205779" cy="307777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Candara" pitchFamily="34" charset="0"/>
              </a:rPr>
              <a:t>0-100%T Knob</a:t>
            </a:r>
          </a:p>
        </p:txBody>
      </p:sp>
      <p:sp>
        <p:nvSpPr>
          <p:cNvPr id="21515" name="Text Box 16"/>
          <p:cNvSpPr txBox="1">
            <a:spLocks noChangeArrowheads="1"/>
          </p:cNvSpPr>
          <p:nvPr/>
        </p:nvSpPr>
        <p:spPr bwMode="auto">
          <a:xfrm>
            <a:off x="3765550" y="5030788"/>
            <a:ext cx="1055097" cy="307777"/>
          </a:xfrm>
          <a:prstGeom prst="rect">
            <a:avLst/>
          </a:prstGeom>
          <a:noFill/>
          <a:ln w="158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Candara" pitchFamily="34" charset="0"/>
              </a:rPr>
              <a:t>Filter Lever</a:t>
            </a:r>
          </a:p>
        </p:txBody>
      </p:sp>
      <p:sp>
        <p:nvSpPr>
          <p:cNvPr id="21516" name="Line 17"/>
          <p:cNvSpPr>
            <a:spLocks noChangeShapeType="1"/>
          </p:cNvSpPr>
          <p:nvPr/>
        </p:nvSpPr>
        <p:spPr bwMode="auto">
          <a:xfrm>
            <a:off x="4398963" y="1546225"/>
            <a:ext cx="630237" cy="12477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ndara" pitchFamily="34" charset="0"/>
            </a:endParaRPr>
          </a:p>
        </p:txBody>
      </p:sp>
      <p:sp>
        <p:nvSpPr>
          <p:cNvPr id="21517" name="Line 19"/>
          <p:cNvSpPr>
            <a:spLocks noChangeShapeType="1"/>
          </p:cNvSpPr>
          <p:nvPr/>
        </p:nvSpPr>
        <p:spPr bwMode="auto">
          <a:xfrm>
            <a:off x="6276975" y="1398588"/>
            <a:ext cx="0" cy="96361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ndara" pitchFamily="34" charset="0"/>
            </a:endParaRPr>
          </a:p>
        </p:txBody>
      </p:sp>
      <p:sp>
        <p:nvSpPr>
          <p:cNvPr id="21518" name="Line 20"/>
          <p:cNvSpPr>
            <a:spLocks noChangeShapeType="1"/>
          </p:cNvSpPr>
          <p:nvPr/>
        </p:nvSpPr>
        <p:spPr bwMode="auto">
          <a:xfrm flipH="1">
            <a:off x="7389813" y="1631950"/>
            <a:ext cx="815975" cy="7905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ndara" pitchFamily="34" charset="0"/>
            </a:endParaRPr>
          </a:p>
        </p:txBody>
      </p:sp>
      <p:sp>
        <p:nvSpPr>
          <p:cNvPr id="21519" name="Line 8"/>
          <p:cNvSpPr>
            <a:spLocks noChangeShapeType="1"/>
          </p:cNvSpPr>
          <p:nvPr/>
        </p:nvSpPr>
        <p:spPr bwMode="auto">
          <a:xfrm flipV="1">
            <a:off x="4260850" y="4184650"/>
            <a:ext cx="879475" cy="8509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ndara" pitchFamily="34" charset="0"/>
            </a:endParaRPr>
          </a:p>
        </p:txBody>
      </p:sp>
      <p:sp>
        <p:nvSpPr>
          <p:cNvPr id="21520" name="Line 21"/>
          <p:cNvSpPr>
            <a:spLocks noChangeShapeType="1"/>
          </p:cNvSpPr>
          <p:nvPr/>
        </p:nvSpPr>
        <p:spPr bwMode="auto">
          <a:xfrm flipV="1">
            <a:off x="6029325" y="4486275"/>
            <a:ext cx="358775" cy="765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ndara" pitchFamily="34" charset="0"/>
            </a:endParaRPr>
          </a:p>
        </p:txBody>
      </p:sp>
      <p:sp>
        <p:nvSpPr>
          <p:cNvPr id="21521" name="Line 23"/>
          <p:cNvSpPr>
            <a:spLocks noChangeShapeType="1"/>
          </p:cNvSpPr>
          <p:nvPr/>
        </p:nvSpPr>
        <p:spPr bwMode="auto">
          <a:xfrm flipH="1" flipV="1">
            <a:off x="7019925" y="3595688"/>
            <a:ext cx="703263" cy="148431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91452" y="22926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sil gambar untuk spektrofotometer single beam dan double beam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143000"/>
            <a:ext cx="7238999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133600" y="381000"/>
            <a:ext cx="4648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JENIS SPEKTROFOTOMETER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4114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771900" y="2183130"/>
            <a:ext cx="14414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b="1" dirty="0">
                <a:solidFill>
                  <a:srgbClr val="3333FF"/>
                </a:solidFill>
                <a:latin typeface="Candara" pitchFamily="34" charset="0"/>
              </a:rPr>
              <a:t>A = </a:t>
            </a:r>
            <a:r>
              <a:rPr lang="en-US" sz="3200" b="1" dirty="0" err="1">
                <a:solidFill>
                  <a:srgbClr val="3333FF"/>
                </a:solidFill>
                <a:latin typeface="Candara" pitchFamily="34" charset="0"/>
              </a:rPr>
              <a:t>abc</a:t>
            </a:r>
            <a:endParaRPr lang="en-US" sz="3200" b="1" dirty="0">
              <a:solidFill>
                <a:srgbClr val="3333FF"/>
              </a:solidFill>
              <a:latin typeface="Candara" pitchFamily="34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496888" y="2824459"/>
            <a:ext cx="21521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1" charset="2"/>
              <a:buNone/>
            </a:pP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A</a:t>
            </a:r>
            <a:r>
              <a:rPr lang="en-US" sz="2400" b="1" dirty="0">
                <a:latin typeface="Candara" pitchFamily="34" charset="0"/>
              </a:rPr>
              <a:t> </a:t>
            </a:r>
            <a:r>
              <a:rPr lang="en-US" sz="2400" b="1" dirty="0" smtClean="0">
                <a:latin typeface="Candara" pitchFamily="34" charset="0"/>
              </a:rPr>
              <a:t>: </a:t>
            </a: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absorbance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533400" y="3232467"/>
            <a:ext cx="3113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1" charset="2"/>
              <a:buChar char="n"/>
            </a:pPr>
            <a:endParaRPr lang="en-US" sz="2400" b="1">
              <a:latin typeface="Candara" pitchFamily="34" charset="0"/>
            </a:endParaRPr>
          </a:p>
          <a:p>
            <a:endParaRPr lang="en-US" sz="2400" b="1">
              <a:latin typeface="Candara" pitchFamily="34" charset="0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17500" y="1142984"/>
            <a:ext cx="850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  <a:latin typeface="Candara" pitchFamily="34" charset="0"/>
              </a:rPr>
              <a:t>Hukum</a:t>
            </a:r>
            <a:r>
              <a:rPr lang="en-US" sz="2400" b="1" dirty="0" smtClean="0">
                <a:solidFill>
                  <a:srgbClr val="FF0000"/>
                </a:solidFill>
                <a:latin typeface="Candara" pitchFamily="34" charset="0"/>
              </a:rPr>
              <a:t> Lambert Beer</a:t>
            </a:r>
            <a:r>
              <a:rPr lang="en-US" sz="2400" dirty="0" smtClean="0">
                <a:latin typeface="Candara" pitchFamily="34" charset="0"/>
              </a:rPr>
              <a:t> – </a:t>
            </a:r>
            <a:r>
              <a:rPr lang="en-US" sz="2400" dirty="0" err="1" smtClean="0">
                <a:latin typeface="Candara" pitchFamily="34" charset="0"/>
              </a:rPr>
              <a:t>hubungan</a:t>
            </a:r>
            <a:r>
              <a:rPr lang="en-US" sz="2400" dirty="0" smtClean="0">
                <a:latin typeface="Candara" pitchFamily="34" charset="0"/>
              </a:rPr>
              <a:t> linear </a:t>
            </a:r>
            <a:r>
              <a:rPr lang="en-US" sz="2400" dirty="0" err="1" smtClean="0">
                <a:latin typeface="Candara" pitchFamily="34" charset="0"/>
              </a:rPr>
              <a:t>antara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absorbansi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dengan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konsentrasi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zat</a:t>
            </a:r>
            <a:r>
              <a:rPr lang="en-US" sz="2400" dirty="0" smtClean="0">
                <a:latin typeface="Candara" pitchFamily="34" charset="0"/>
              </a:rPr>
              <a:t> yang </a:t>
            </a:r>
            <a:r>
              <a:rPr lang="en-US" sz="2400" dirty="0" err="1" smtClean="0">
                <a:latin typeface="Candara" pitchFamily="34" charset="0"/>
              </a:rPr>
              <a:t>diserap</a:t>
            </a:r>
            <a:endParaRPr lang="en-US" sz="2400" dirty="0">
              <a:latin typeface="Candara" pitchFamily="34" charset="0"/>
            </a:endParaRPr>
          </a:p>
        </p:txBody>
      </p:sp>
      <p:sp>
        <p:nvSpPr>
          <p:cNvPr id="16390" name="Text Box 7"/>
          <p:cNvSpPr txBox="1">
            <a:spLocks noChangeArrowheads="1"/>
          </p:cNvSpPr>
          <p:nvPr/>
        </p:nvSpPr>
        <p:spPr bwMode="auto">
          <a:xfrm>
            <a:off x="357158" y="285728"/>
            <a:ext cx="85011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 u="sng" dirty="0" err="1" smtClean="0">
                <a:solidFill>
                  <a:srgbClr val="3333FF"/>
                </a:solidFill>
                <a:latin typeface="Candara" pitchFamily="34" charset="0"/>
              </a:rPr>
              <a:t>Dasar</a:t>
            </a:r>
            <a:r>
              <a:rPr lang="en-US" sz="4000" b="1" u="sng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r>
              <a:rPr lang="en-US" sz="4000" b="1" u="sng" dirty="0" err="1" smtClean="0">
                <a:solidFill>
                  <a:srgbClr val="3333FF"/>
                </a:solidFill>
                <a:latin typeface="Candara" pitchFamily="34" charset="0"/>
              </a:rPr>
              <a:t>pengukuran</a:t>
            </a:r>
            <a:r>
              <a:rPr lang="en-US" sz="4000" b="1" u="sng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r>
              <a:rPr lang="en-US" sz="4000" b="1" u="sng" dirty="0" err="1" smtClean="0">
                <a:solidFill>
                  <a:srgbClr val="3333FF"/>
                </a:solidFill>
                <a:latin typeface="Candara" pitchFamily="34" charset="0"/>
              </a:rPr>
              <a:t>Spektrofotometer</a:t>
            </a:r>
            <a:endParaRPr lang="en-US" sz="4000" b="1" u="sng" dirty="0">
              <a:solidFill>
                <a:srgbClr val="3333FF"/>
              </a:solidFill>
              <a:latin typeface="Candara" pitchFamily="34" charset="0"/>
            </a:endParaRPr>
          </a:p>
        </p:txBody>
      </p:sp>
      <p:sp>
        <p:nvSpPr>
          <p:cNvPr id="16392" name="Rectangle 13"/>
          <p:cNvSpPr>
            <a:spLocks noChangeArrowheads="1"/>
          </p:cNvSpPr>
          <p:nvPr/>
        </p:nvSpPr>
        <p:spPr bwMode="auto">
          <a:xfrm>
            <a:off x="344488" y="5824855"/>
            <a:ext cx="51940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1" charset="2"/>
              <a:buNone/>
            </a:pPr>
            <a:r>
              <a:rPr lang="en-US" sz="2400" b="1" dirty="0">
                <a:latin typeface="Candara" pitchFamily="34" charset="0"/>
              </a:rPr>
              <a:t>“</a:t>
            </a: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c</a:t>
            </a:r>
            <a:r>
              <a:rPr lang="en-US" sz="2400" b="1" dirty="0">
                <a:latin typeface="Candara" pitchFamily="34" charset="0"/>
              </a:rPr>
              <a:t>” </a:t>
            </a:r>
            <a:r>
              <a:rPr lang="en-US" sz="2400" b="1" dirty="0" err="1" smtClean="0">
                <a:latin typeface="Candara" pitchFamily="34" charset="0"/>
              </a:rPr>
              <a:t>konsentrasi</a:t>
            </a:r>
            <a:r>
              <a:rPr lang="en-US" sz="2400" b="1" dirty="0" smtClean="0">
                <a:latin typeface="Candara" pitchFamily="34" charset="0"/>
              </a:rPr>
              <a:t> </a:t>
            </a:r>
            <a:r>
              <a:rPr lang="en-US" sz="2400" b="1" dirty="0" err="1" smtClean="0">
                <a:latin typeface="Candara" pitchFamily="34" charset="0"/>
              </a:rPr>
              <a:t>sampel</a:t>
            </a:r>
            <a:r>
              <a:rPr lang="en-US" sz="2400" b="1" dirty="0" smtClean="0">
                <a:latin typeface="Candara" pitchFamily="34" charset="0"/>
              </a:rPr>
              <a:t> </a:t>
            </a:r>
            <a:r>
              <a:rPr lang="en-US" sz="2400" b="1" dirty="0" err="1" smtClean="0">
                <a:latin typeface="Candara" pitchFamily="34" charset="0"/>
              </a:rPr>
              <a:t>dalam</a:t>
            </a:r>
            <a:r>
              <a:rPr lang="en-US" sz="2400" b="1" dirty="0" smtClean="0">
                <a:latin typeface="Candara" pitchFamily="34" charset="0"/>
              </a:rPr>
              <a:t> (mol/L</a:t>
            </a:r>
            <a:r>
              <a:rPr lang="en-US" sz="2400" b="1" dirty="0">
                <a:latin typeface="Candara" pitchFamily="34" charset="0"/>
              </a:rPr>
              <a:t>)</a:t>
            </a:r>
          </a:p>
        </p:txBody>
      </p:sp>
      <p:sp>
        <p:nvSpPr>
          <p:cNvPr id="16393" name="Rectangle 14"/>
          <p:cNvSpPr>
            <a:spLocks noChangeArrowheads="1"/>
          </p:cNvSpPr>
          <p:nvPr/>
        </p:nvSpPr>
        <p:spPr bwMode="auto">
          <a:xfrm>
            <a:off x="339725" y="3504673"/>
            <a:ext cx="5732473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ndara" pitchFamily="34" charset="0"/>
              </a:rPr>
              <a:t>“</a:t>
            </a: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a</a:t>
            </a:r>
            <a:r>
              <a:rPr lang="en-US" sz="2400" b="1" dirty="0">
                <a:latin typeface="Candara" pitchFamily="34" charset="0"/>
              </a:rPr>
              <a:t>” is </a:t>
            </a: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molar </a:t>
            </a:r>
            <a:r>
              <a:rPr lang="en-US" sz="2400" b="1" dirty="0" err="1">
                <a:solidFill>
                  <a:srgbClr val="3333FF"/>
                </a:solidFill>
                <a:latin typeface="Candara" pitchFamily="34" charset="0"/>
              </a:rPr>
              <a:t>absorptivity</a:t>
            </a:r>
            <a:r>
              <a:rPr lang="en-US" sz="2400" b="1" dirty="0">
                <a:latin typeface="Candara" pitchFamily="34" charset="0"/>
              </a:rPr>
              <a:t> </a:t>
            </a:r>
            <a:r>
              <a:rPr lang="en-US" sz="2400" b="1" dirty="0" err="1" smtClean="0">
                <a:latin typeface="Candara" pitchFamily="34" charset="0"/>
              </a:rPr>
              <a:t>dalam</a:t>
            </a:r>
            <a:r>
              <a:rPr lang="en-US" sz="2400" b="1" dirty="0" smtClean="0">
                <a:latin typeface="Candara" pitchFamily="34" charset="0"/>
              </a:rPr>
              <a:t> L</a:t>
            </a:r>
            <a:r>
              <a:rPr lang="en-US" sz="2400" b="1" dirty="0">
                <a:latin typeface="Candara" pitchFamily="34" charset="0"/>
              </a:rPr>
              <a:t>/[(mole)(cm)] </a:t>
            </a:r>
          </a:p>
          <a:p>
            <a:r>
              <a:rPr lang="en-US" sz="2000" dirty="0">
                <a:latin typeface="Candara" pitchFamily="34" charset="0"/>
              </a:rPr>
              <a:t>	</a:t>
            </a:r>
            <a:endParaRPr lang="en-US" sz="2000" b="1" dirty="0">
              <a:latin typeface="Candara" pitchFamily="34" charset="0"/>
            </a:endParaRPr>
          </a:p>
        </p:txBody>
      </p:sp>
      <p:sp>
        <p:nvSpPr>
          <p:cNvPr id="16394" name="Rectangle 15"/>
          <p:cNvSpPr>
            <a:spLocks noChangeArrowheads="1"/>
          </p:cNvSpPr>
          <p:nvPr/>
        </p:nvSpPr>
        <p:spPr bwMode="auto">
          <a:xfrm>
            <a:off x="365125" y="4494922"/>
            <a:ext cx="563563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ndara" pitchFamily="34" charset="0"/>
              </a:rPr>
              <a:t>“</a:t>
            </a: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b</a:t>
            </a:r>
            <a:r>
              <a:rPr lang="en-US" sz="2400" b="1" dirty="0">
                <a:latin typeface="Candara" pitchFamily="34" charset="0"/>
              </a:rPr>
              <a:t>” </a:t>
            </a:r>
            <a:r>
              <a:rPr lang="en-US" sz="2400" b="1" dirty="0" smtClean="0">
                <a:latin typeface="Candara" pitchFamily="34" charset="0"/>
              </a:rPr>
              <a:t>: </a:t>
            </a:r>
            <a:r>
              <a:rPr lang="en-US" sz="2400" b="1" dirty="0" err="1" smtClean="0">
                <a:solidFill>
                  <a:srgbClr val="3333FF"/>
                </a:solidFill>
                <a:latin typeface="Candara" pitchFamily="34" charset="0"/>
              </a:rPr>
              <a:t>panjang</a:t>
            </a:r>
            <a:r>
              <a:rPr lang="en-US" sz="2400" b="1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r>
              <a:rPr lang="en-US" sz="2400" b="1" dirty="0" err="1" smtClean="0">
                <a:solidFill>
                  <a:srgbClr val="3333FF"/>
                </a:solidFill>
                <a:latin typeface="Candara" pitchFamily="34" charset="0"/>
              </a:rPr>
              <a:t>kuvet</a:t>
            </a:r>
            <a:r>
              <a:rPr lang="en-US" sz="2400" b="1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r>
              <a:rPr lang="en-US" sz="2400" b="1" dirty="0" err="1" smtClean="0">
                <a:latin typeface="Candara" pitchFamily="34" charset="0"/>
              </a:rPr>
              <a:t>dalam</a:t>
            </a:r>
            <a:r>
              <a:rPr lang="en-US" sz="2400" b="1" dirty="0" smtClean="0">
                <a:latin typeface="Candara" pitchFamily="34" charset="0"/>
              </a:rPr>
              <a:t> cm </a:t>
            </a:r>
            <a:endParaRPr lang="en-US" sz="2400" b="1" dirty="0">
              <a:latin typeface="Candara" pitchFamily="34" charset="0"/>
            </a:endParaRPr>
          </a:p>
          <a:p>
            <a:r>
              <a:rPr lang="en-US" sz="2000" dirty="0" smtClean="0">
                <a:latin typeface="Candara" pitchFamily="34" charset="0"/>
              </a:rPr>
              <a:t>Diameter </a:t>
            </a:r>
            <a:r>
              <a:rPr lang="en-US" sz="2000" dirty="0" err="1" smtClean="0">
                <a:latin typeface="Candara" pitchFamily="34" charset="0"/>
              </a:rPr>
              <a:t>kuvet</a:t>
            </a:r>
            <a:r>
              <a:rPr lang="en-US" sz="2000" dirty="0" smtClean="0">
                <a:latin typeface="Candara" pitchFamily="34" charset="0"/>
              </a:rPr>
              <a:t> </a:t>
            </a:r>
            <a:r>
              <a:rPr lang="en-US" sz="2000" dirty="0" err="1" smtClean="0">
                <a:latin typeface="Candara" pitchFamily="34" charset="0"/>
              </a:rPr>
              <a:t>atau</a:t>
            </a:r>
            <a:r>
              <a:rPr lang="en-US" sz="2000" dirty="0" smtClean="0">
                <a:latin typeface="Candara" pitchFamily="34" charset="0"/>
              </a:rPr>
              <a:t> </a:t>
            </a:r>
            <a:r>
              <a:rPr lang="en-US" sz="2000" dirty="0" err="1" smtClean="0">
                <a:latin typeface="Candara" pitchFamily="34" charset="0"/>
              </a:rPr>
              <a:t>tempat</a:t>
            </a:r>
            <a:r>
              <a:rPr lang="en-US" sz="2000" dirty="0" smtClean="0">
                <a:latin typeface="Candara" pitchFamily="34" charset="0"/>
              </a:rPr>
              <a:t> </a:t>
            </a:r>
            <a:r>
              <a:rPr lang="en-US" sz="2000" dirty="0" err="1" smtClean="0">
                <a:latin typeface="Candara" pitchFamily="34" charset="0"/>
              </a:rPr>
              <a:t>sampel</a:t>
            </a:r>
            <a:r>
              <a:rPr lang="en-US" sz="2000" dirty="0" smtClean="0">
                <a:latin typeface="Candara" pitchFamily="34" charset="0"/>
              </a:rPr>
              <a:t> = </a:t>
            </a:r>
            <a:r>
              <a:rPr lang="en-US" sz="2000" dirty="0" err="1" smtClean="0">
                <a:latin typeface="Candara" pitchFamily="34" charset="0"/>
              </a:rPr>
              <a:t>jarak</a:t>
            </a:r>
            <a:r>
              <a:rPr lang="en-US" sz="2000" dirty="0" smtClean="0">
                <a:latin typeface="Candara" pitchFamily="34" charset="0"/>
              </a:rPr>
              <a:t> </a:t>
            </a:r>
            <a:r>
              <a:rPr lang="en-US" sz="2000" dirty="0" err="1" smtClean="0">
                <a:latin typeface="Candara" pitchFamily="34" charset="0"/>
              </a:rPr>
              <a:t>cahaya</a:t>
            </a:r>
            <a:r>
              <a:rPr lang="en-US" sz="2000" dirty="0" smtClean="0">
                <a:latin typeface="Candara" pitchFamily="34" charset="0"/>
              </a:rPr>
              <a:t> yang </a:t>
            </a:r>
            <a:r>
              <a:rPr lang="en-US" sz="2000" dirty="0" err="1" smtClean="0">
                <a:latin typeface="Candara" pitchFamily="34" charset="0"/>
              </a:rPr>
              <a:t>melalui</a:t>
            </a:r>
            <a:r>
              <a:rPr lang="en-US" sz="2000" dirty="0" smtClean="0">
                <a:latin typeface="Candara" pitchFamily="34" charset="0"/>
              </a:rPr>
              <a:t> </a:t>
            </a:r>
            <a:r>
              <a:rPr lang="en-US" sz="2000" dirty="0" err="1" smtClean="0">
                <a:latin typeface="Candara" pitchFamily="34" charset="0"/>
              </a:rPr>
              <a:t>sampel</a:t>
            </a:r>
            <a:r>
              <a:rPr lang="en-US" sz="2000" dirty="0" smtClean="0">
                <a:latin typeface="Candara" pitchFamily="34" charset="0"/>
              </a:rPr>
              <a:t> yang </a:t>
            </a:r>
            <a:r>
              <a:rPr lang="en-US" sz="2000" dirty="0" err="1" smtClean="0">
                <a:latin typeface="Candara" pitchFamily="34" charset="0"/>
              </a:rPr>
              <a:t>diserap</a:t>
            </a:r>
            <a:endParaRPr lang="en-US" sz="2000" dirty="0" smtClean="0">
              <a:latin typeface="Candar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8" y="1785926"/>
            <a:ext cx="333513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39000" y="582485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beersla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14850" y="4071942"/>
            <a:ext cx="4529150" cy="215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406400" y="1000125"/>
            <a:ext cx="8331200" cy="278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 b="1" u="sng" dirty="0" err="1" smtClean="0">
                <a:solidFill>
                  <a:srgbClr val="FF0000"/>
                </a:solidFill>
                <a:latin typeface="Candara" pitchFamily="34" charset="0"/>
              </a:rPr>
              <a:t>Transmitansi</a:t>
            </a:r>
            <a:r>
              <a:rPr lang="en-US" sz="2400" b="1" u="sng" dirty="0" smtClean="0">
                <a:solidFill>
                  <a:srgbClr val="FF0000"/>
                </a:solidFill>
                <a:latin typeface="Candara" pitchFamily="34" charset="0"/>
              </a:rPr>
              <a:t> : </a:t>
            </a:r>
            <a:endParaRPr lang="en-US" sz="2400" dirty="0"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T = I/I</a:t>
            </a:r>
            <a:r>
              <a:rPr lang="en-US" sz="2400" b="1" baseline="-25000" dirty="0">
                <a:solidFill>
                  <a:srgbClr val="3333FF"/>
                </a:solidFill>
                <a:latin typeface="Candara" pitchFamily="34" charset="0"/>
              </a:rPr>
              <a:t>o</a:t>
            </a:r>
          </a:p>
          <a:p>
            <a:pPr>
              <a:spcBef>
                <a:spcPct val="20000"/>
              </a:spcBef>
              <a:buClr>
                <a:srgbClr val="669900"/>
              </a:buClr>
              <a:buFont typeface="Wingdings" pitchFamily="1" charset="2"/>
              <a:buNone/>
            </a:pPr>
            <a:r>
              <a:rPr lang="en-US" sz="2400" dirty="0">
                <a:latin typeface="Candara" pitchFamily="34" charset="0"/>
              </a:rPr>
              <a:t>	</a:t>
            </a:r>
            <a:r>
              <a:rPr lang="en-US" sz="2400" dirty="0" smtClean="0">
                <a:latin typeface="Candara" pitchFamily="34" charset="0"/>
              </a:rPr>
              <a:t>I : </a:t>
            </a:r>
            <a:r>
              <a:rPr lang="en-US" sz="2400" dirty="0" err="1" smtClean="0">
                <a:latin typeface="Candara" pitchFamily="34" charset="0"/>
              </a:rPr>
              <a:t>intensitas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cahaya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setelah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melewati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sampel</a:t>
            </a:r>
            <a:endParaRPr lang="en-US" sz="2400" dirty="0" smtClean="0">
              <a:latin typeface="Candara" pitchFamily="34" charset="0"/>
            </a:endParaRPr>
          </a:p>
          <a:p>
            <a:pPr>
              <a:spcBef>
                <a:spcPct val="20000"/>
              </a:spcBef>
              <a:buClr>
                <a:srgbClr val="669900"/>
              </a:buClr>
              <a:buFont typeface="Wingdings" pitchFamily="1" charset="2"/>
              <a:buNone/>
            </a:pPr>
            <a:r>
              <a:rPr lang="en-US" sz="2400" dirty="0">
                <a:latin typeface="Candara" pitchFamily="34" charset="0"/>
              </a:rPr>
              <a:t>	</a:t>
            </a:r>
            <a:r>
              <a:rPr lang="en-US" sz="2400" dirty="0" smtClean="0">
                <a:latin typeface="Candara" pitchFamily="34" charset="0"/>
              </a:rPr>
              <a:t>Io : </a:t>
            </a:r>
            <a:r>
              <a:rPr lang="en-US" sz="2400" dirty="0" err="1" smtClean="0">
                <a:latin typeface="Candara" pitchFamily="34" charset="0"/>
              </a:rPr>
              <a:t>intensitas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cahaya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awal</a:t>
            </a:r>
            <a:endParaRPr lang="en-US" sz="2400" dirty="0">
              <a:latin typeface="Candara" pitchFamily="34" charset="0"/>
            </a:endParaRPr>
          </a:p>
          <a:p>
            <a:pPr>
              <a:spcBef>
                <a:spcPct val="20000"/>
              </a:spcBef>
              <a:buClr>
                <a:srgbClr val="669900"/>
              </a:buClr>
              <a:buFont typeface="Wingdings" pitchFamily="1" charset="2"/>
              <a:buNone/>
            </a:pPr>
            <a:endParaRPr lang="en-US" sz="1000" b="1" u="sng" dirty="0">
              <a:solidFill>
                <a:srgbClr val="FF0000"/>
              </a:solidFill>
              <a:latin typeface="Candara" pitchFamily="34" charset="0"/>
            </a:endParaRPr>
          </a:p>
          <a:p>
            <a:pPr>
              <a:spcBef>
                <a:spcPct val="20000"/>
              </a:spcBef>
              <a:buClr>
                <a:srgbClr val="669900"/>
              </a:buClr>
              <a:buFont typeface="Wingdings" pitchFamily="1" charset="2"/>
              <a:buNone/>
            </a:pPr>
            <a:r>
              <a:rPr lang="en-US" sz="2400" b="1" u="sng" dirty="0" err="1" smtClean="0">
                <a:solidFill>
                  <a:srgbClr val="FF0000"/>
                </a:solidFill>
                <a:latin typeface="Candara" pitchFamily="34" charset="0"/>
              </a:rPr>
              <a:t>Hubungan</a:t>
            </a:r>
            <a:r>
              <a:rPr lang="en-US" sz="2400" b="1" u="sng" dirty="0" smtClean="0">
                <a:solidFill>
                  <a:srgbClr val="FF0000"/>
                </a:solidFill>
                <a:latin typeface="Candara" pitchFamily="34" charset="0"/>
              </a:rPr>
              <a:t> </a:t>
            </a:r>
            <a:r>
              <a:rPr lang="en-US" sz="2400" b="1" u="sng" dirty="0" err="1" smtClean="0">
                <a:solidFill>
                  <a:srgbClr val="FF0000"/>
                </a:solidFill>
                <a:latin typeface="Candara" pitchFamily="34" charset="0"/>
              </a:rPr>
              <a:t>Absorbansi</a:t>
            </a:r>
            <a:r>
              <a:rPr lang="en-US" sz="2400" b="1" u="sng" dirty="0" smtClean="0">
                <a:solidFill>
                  <a:srgbClr val="FF0000"/>
                </a:solidFill>
                <a:latin typeface="Candara" pitchFamily="34" charset="0"/>
              </a:rPr>
              <a:t> </a:t>
            </a:r>
            <a:r>
              <a:rPr lang="en-US" sz="2400" b="1" u="sng" dirty="0" err="1" smtClean="0">
                <a:solidFill>
                  <a:srgbClr val="FF0000"/>
                </a:solidFill>
                <a:latin typeface="Candara" pitchFamily="34" charset="0"/>
              </a:rPr>
              <a:t>dengan</a:t>
            </a:r>
            <a:r>
              <a:rPr lang="en-US" sz="2400" b="1" u="sng" dirty="0" smtClean="0">
                <a:solidFill>
                  <a:srgbClr val="FF0000"/>
                </a:solidFill>
                <a:latin typeface="Candara" pitchFamily="34" charset="0"/>
              </a:rPr>
              <a:t> %T :</a:t>
            </a:r>
            <a:endParaRPr lang="en-US" sz="2400" dirty="0">
              <a:latin typeface="Candara" pitchFamily="34" charset="0"/>
            </a:endParaRPr>
          </a:p>
          <a:p>
            <a:pPr algn="ctr">
              <a:buClr>
                <a:srgbClr val="669900"/>
              </a:buClr>
              <a:buFont typeface="Wingdings" pitchFamily="1" charset="2"/>
              <a:buNone/>
            </a:pP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A = -</a:t>
            </a:r>
            <a:r>
              <a:rPr lang="en-US" sz="2400" b="1" dirty="0" err="1">
                <a:solidFill>
                  <a:srgbClr val="3333FF"/>
                </a:solidFill>
                <a:latin typeface="Candara" pitchFamily="34" charset="0"/>
              </a:rPr>
              <a:t>logT</a:t>
            </a: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 = -log(I/ I</a:t>
            </a:r>
            <a:r>
              <a:rPr lang="en-US" sz="2400" b="1" baseline="-25000" dirty="0">
                <a:solidFill>
                  <a:srgbClr val="3333FF"/>
                </a:solidFill>
                <a:latin typeface="Candara" pitchFamily="34" charset="0"/>
              </a:rPr>
              <a:t>o</a:t>
            </a:r>
            <a:r>
              <a:rPr lang="en-US" sz="2400" b="1" dirty="0">
                <a:solidFill>
                  <a:srgbClr val="3333FF"/>
                </a:solidFill>
                <a:latin typeface="Candara" pitchFamily="34" charset="0"/>
              </a:rPr>
              <a:t>)</a:t>
            </a:r>
          </a:p>
        </p:txBody>
      </p:sp>
      <p:sp>
        <p:nvSpPr>
          <p:cNvPr id="17412" name="Text Box 7"/>
          <p:cNvSpPr txBox="1">
            <a:spLocks noChangeArrowheads="1"/>
          </p:cNvSpPr>
          <p:nvPr/>
        </p:nvSpPr>
        <p:spPr bwMode="auto">
          <a:xfrm>
            <a:off x="452438" y="200025"/>
            <a:ext cx="82391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u="sng" dirty="0" err="1" smtClean="0">
                <a:solidFill>
                  <a:srgbClr val="3333FF"/>
                </a:solidFill>
                <a:latin typeface="Candara" pitchFamily="34" charset="0"/>
              </a:rPr>
              <a:t>Hubungan</a:t>
            </a:r>
            <a:r>
              <a:rPr lang="en-US" sz="3600" b="1" u="sng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r>
              <a:rPr lang="en-US" sz="3600" b="1" u="sng" dirty="0" err="1" smtClean="0">
                <a:solidFill>
                  <a:srgbClr val="3333FF"/>
                </a:solidFill>
                <a:latin typeface="Candara" pitchFamily="34" charset="0"/>
              </a:rPr>
              <a:t>Transmitansi</a:t>
            </a:r>
            <a:r>
              <a:rPr lang="en-US" sz="3600" b="1" u="sng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r>
              <a:rPr lang="en-US" sz="3600" b="1" u="sng" dirty="0" err="1" smtClean="0">
                <a:solidFill>
                  <a:srgbClr val="3333FF"/>
                </a:solidFill>
                <a:latin typeface="Candara" pitchFamily="34" charset="0"/>
              </a:rPr>
              <a:t>dan</a:t>
            </a:r>
            <a:r>
              <a:rPr lang="en-US" sz="3600" b="1" u="sng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r>
              <a:rPr lang="en-US" sz="3600" b="1" u="sng" dirty="0" err="1" smtClean="0">
                <a:solidFill>
                  <a:srgbClr val="3333FF"/>
                </a:solidFill>
                <a:latin typeface="Candara" pitchFamily="34" charset="0"/>
              </a:rPr>
              <a:t>Absorbansi</a:t>
            </a:r>
            <a:endParaRPr lang="en-US" sz="3600" b="1" u="sng" dirty="0">
              <a:solidFill>
                <a:srgbClr val="3333FF"/>
              </a:solidFill>
              <a:latin typeface="Candara" pitchFamily="34" charset="0"/>
            </a:endParaRPr>
          </a:p>
        </p:txBody>
      </p:sp>
      <p:sp>
        <p:nvSpPr>
          <p:cNvPr id="6" name="Text Box 1032"/>
          <p:cNvSpPr txBox="1">
            <a:spLocks noChangeArrowheads="1"/>
          </p:cNvSpPr>
          <p:nvPr/>
        </p:nvSpPr>
        <p:spPr bwMode="auto">
          <a:xfrm>
            <a:off x="603250" y="4010103"/>
            <a:ext cx="3540122" cy="2062103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800" dirty="0">
              <a:latin typeface="Candara" pitchFamily="34" charset="0"/>
            </a:endParaRPr>
          </a:p>
          <a:p>
            <a:r>
              <a:rPr lang="en-US" sz="2400" dirty="0">
                <a:latin typeface="Candara" pitchFamily="34" charset="0"/>
              </a:rPr>
              <a:t>T= (I/I</a:t>
            </a:r>
            <a:r>
              <a:rPr lang="en-US" sz="2400" baseline="-25000" dirty="0">
                <a:latin typeface="Candara" pitchFamily="34" charset="0"/>
              </a:rPr>
              <a:t>o</a:t>
            </a:r>
            <a:r>
              <a:rPr lang="en-US" sz="2400" dirty="0">
                <a:latin typeface="Candara" pitchFamily="34" charset="0"/>
              </a:rPr>
              <a:t>) = 10</a:t>
            </a:r>
            <a:r>
              <a:rPr lang="en-US" sz="2400" baseline="30000" dirty="0">
                <a:latin typeface="Candara" pitchFamily="34" charset="0"/>
              </a:rPr>
              <a:t>-A	</a:t>
            </a:r>
            <a:endParaRPr lang="en-US" sz="2400" baseline="30000" dirty="0" smtClean="0">
              <a:latin typeface="Candara" pitchFamily="34" charset="0"/>
            </a:endParaRPr>
          </a:p>
          <a:p>
            <a:endParaRPr lang="en-US" sz="2400" dirty="0" smtClean="0">
              <a:latin typeface="Candara" pitchFamily="34" charset="0"/>
            </a:endParaRPr>
          </a:p>
          <a:p>
            <a:r>
              <a:rPr lang="en-US" sz="2400" dirty="0" smtClean="0">
                <a:latin typeface="Candara" pitchFamily="34" charset="0"/>
              </a:rPr>
              <a:t>%</a:t>
            </a:r>
            <a:r>
              <a:rPr lang="en-US" sz="2400" dirty="0">
                <a:latin typeface="Candara" pitchFamily="34" charset="0"/>
              </a:rPr>
              <a:t>T = (I/I</a:t>
            </a:r>
            <a:r>
              <a:rPr lang="en-US" sz="2400" baseline="-25000" dirty="0">
                <a:latin typeface="Candara" pitchFamily="34" charset="0"/>
              </a:rPr>
              <a:t>o</a:t>
            </a:r>
            <a:r>
              <a:rPr lang="en-US" sz="2400" dirty="0">
                <a:latin typeface="Candara" pitchFamily="34" charset="0"/>
              </a:rPr>
              <a:t>) x 100   </a:t>
            </a:r>
            <a:endParaRPr lang="en-US" sz="2400" dirty="0" smtClean="0">
              <a:latin typeface="Candara" pitchFamily="34" charset="0"/>
            </a:endParaRPr>
          </a:p>
          <a:p>
            <a:r>
              <a:rPr lang="en-US" sz="2400" dirty="0" smtClean="0">
                <a:latin typeface="Candara" pitchFamily="34" charset="0"/>
              </a:rPr>
              <a:t> </a:t>
            </a:r>
          </a:p>
          <a:p>
            <a:r>
              <a:rPr lang="en-US" sz="2400" dirty="0" smtClean="0">
                <a:latin typeface="Candara" pitchFamily="34" charset="0"/>
              </a:rPr>
              <a:t>A </a:t>
            </a:r>
            <a:r>
              <a:rPr lang="en-US" sz="2400" dirty="0">
                <a:latin typeface="Candara" pitchFamily="34" charset="0"/>
              </a:rPr>
              <a:t>= -</a:t>
            </a:r>
            <a:r>
              <a:rPr lang="en-US" sz="2400" dirty="0" err="1">
                <a:latin typeface="Candara" pitchFamily="34" charset="0"/>
              </a:rPr>
              <a:t>logT</a:t>
            </a:r>
            <a:r>
              <a:rPr lang="en-US" sz="2400" dirty="0">
                <a:latin typeface="Candara" pitchFamily="34" charset="0"/>
              </a:rPr>
              <a:t> = log(1/T)</a:t>
            </a:r>
            <a:endParaRPr lang="en-US" dirty="0"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15200" y="2802467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67600" y="349903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4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029" descr="abscal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9263" y="2571744"/>
            <a:ext cx="8245475" cy="272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1036"/>
          <p:cNvSpPr txBox="1">
            <a:spLocks noChangeArrowheads="1"/>
          </p:cNvSpPr>
          <p:nvPr/>
        </p:nvSpPr>
        <p:spPr bwMode="auto">
          <a:xfrm>
            <a:off x="357158" y="357166"/>
            <a:ext cx="850265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u="sng" dirty="0" err="1" smtClean="0">
                <a:solidFill>
                  <a:srgbClr val="FF0000"/>
                </a:solidFill>
                <a:latin typeface="Candara" pitchFamily="34" charset="0"/>
              </a:rPr>
              <a:t>Contoh</a:t>
            </a:r>
            <a:r>
              <a:rPr lang="en-US" sz="2400" b="1" u="sng" dirty="0" smtClean="0">
                <a:solidFill>
                  <a:srgbClr val="FF0000"/>
                </a:solidFill>
                <a:latin typeface="Candara" pitchFamily="34" charset="0"/>
              </a:rPr>
              <a:t> :</a:t>
            </a:r>
            <a:endParaRPr lang="en-US" sz="2400" u="sng" dirty="0">
              <a:solidFill>
                <a:srgbClr val="FF0000"/>
              </a:solidFill>
              <a:latin typeface="Candara" pitchFamily="34" charset="0"/>
            </a:endParaRPr>
          </a:p>
          <a:p>
            <a:endParaRPr lang="en-US" sz="800" dirty="0">
              <a:latin typeface="Candara" pitchFamily="34" charset="0"/>
            </a:endParaRPr>
          </a:p>
          <a:p>
            <a:r>
              <a:rPr lang="en-US" sz="2400" dirty="0">
                <a:latin typeface="Candara" pitchFamily="34" charset="0"/>
              </a:rPr>
              <a:t>If  %T = 95%,	then	       A = log(100/95) = log(1/.95) = -log(.95)</a:t>
            </a:r>
            <a:endParaRPr lang="en-US" dirty="0">
              <a:solidFill>
                <a:srgbClr val="0000FF"/>
              </a:solidFill>
              <a:latin typeface="Candara" pitchFamily="34" charset="0"/>
            </a:endParaRPr>
          </a:p>
        </p:txBody>
      </p:sp>
      <p:sp>
        <p:nvSpPr>
          <p:cNvPr id="18438" name="Text Box 1037"/>
          <p:cNvSpPr txBox="1">
            <a:spLocks noChangeArrowheads="1"/>
          </p:cNvSpPr>
          <p:nvPr/>
        </p:nvSpPr>
        <p:spPr bwMode="auto">
          <a:xfrm>
            <a:off x="3357554" y="1643050"/>
            <a:ext cx="2027238" cy="4616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000FF"/>
                </a:solidFill>
                <a:latin typeface="Candara" pitchFamily="34" charset="0"/>
              </a:rPr>
              <a:t>A = 0.02227</a:t>
            </a:r>
            <a:endParaRPr lang="en-US" b="1">
              <a:solidFill>
                <a:srgbClr val="0000FF"/>
              </a:solidFill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86600" y="5715000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00262" y="6248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714348" y="533400"/>
            <a:ext cx="80010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b="1" u="sng" dirty="0" err="1" smtClean="0">
                <a:solidFill>
                  <a:srgbClr val="3333FF"/>
                </a:solidFill>
                <a:latin typeface="Candara" pitchFamily="34" charset="0"/>
              </a:rPr>
              <a:t>Penyimpangan</a:t>
            </a:r>
            <a:r>
              <a:rPr lang="en-US" sz="4400" b="1" u="sng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r>
              <a:rPr lang="en-US" sz="4400" b="1" u="sng" dirty="0" err="1" smtClean="0">
                <a:solidFill>
                  <a:srgbClr val="3333FF"/>
                </a:solidFill>
                <a:latin typeface="Candara" pitchFamily="34" charset="0"/>
              </a:rPr>
              <a:t>Hk</a:t>
            </a:r>
            <a:r>
              <a:rPr lang="en-US" sz="4400" b="1" u="sng" dirty="0" smtClean="0">
                <a:solidFill>
                  <a:srgbClr val="3333FF"/>
                </a:solidFill>
                <a:latin typeface="Candara" pitchFamily="34" charset="0"/>
              </a:rPr>
              <a:t> Lambert-Beer</a:t>
            </a:r>
            <a:endParaRPr lang="en-US" sz="4400" b="1" u="sng" dirty="0">
              <a:solidFill>
                <a:srgbClr val="3333FF"/>
              </a:solidFill>
              <a:latin typeface="Candara" pitchFamily="34" charset="0"/>
            </a:endParaRPr>
          </a:p>
        </p:txBody>
      </p:sp>
      <p:sp>
        <p:nvSpPr>
          <p:cNvPr id="15363" name="Text Box 8"/>
          <p:cNvSpPr txBox="1">
            <a:spLocks noChangeArrowheads="1"/>
          </p:cNvSpPr>
          <p:nvPr/>
        </p:nvSpPr>
        <p:spPr bwMode="auto">
          <a:xfrm>
            <a:off x="71406" y="1428736"/>
            <a:ext cx="581978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54013" indent="-354013" algn="just">
              <a:buFont typeface="Wingdings" pitchFamily="1" charset="2"/>
              <a:buChar char="Ø"/>
            </a:pPr>
            <a:r>
              <a:rPr lang="en-US" sz="2400" dirty="0" err="1" smtClean="0">
                <a:latin typeface="Candara" pitchFamily="34" charset="0"/>
              </a:rPr>
              <a:t>Larutan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pekat</a:t>
            </a:r>
            <a:endParaRPr lang="en-US" sz="2400" dirty="0" smtClean="0">
              <a:latin typeface="Candara" pitchFamily="34" charset="0"/>
            </a:endParaRPr>
          </a:p>
          <a:p>
            <a:pPr marL="354013" indent="-354013" algn="just"/>
            <a:r>
              <a:rPr lang="en-US" sz="2400" dirty="0">
                <a:latin typeface="Candara" pitchFamily="34" charset="0"/>
              </a:rPr>
              <a:t>	</a:t>
            </a:r>
            <a:r>
              <a:rPr lang="en-US" sz="2400" dirty="0" err="1" smtClean="0">
                <a:latin typeface="Candara" pitchFamily="34" charset="0"/>
              </a:rPr>
              <a:t>pada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konsentrasi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larutan</a:t>
            </a:r>
            <a:r>
              <a:rPr lang="en-US" sz="2400" dirty="0" smtClean="0">
                <a:latin typeface="Candara" pitchFamily="34" charset="0"/>
              </a:rPr>
              <a:t> yang </a:t>
            </a:r>
            <a:r>
              <a:rPr lang="en-US" sz="2400" dirty="0" err="1" smtClean="0">
                <a:latin typeface="Candara" pitchFamily="34" charset="0"/>
              </a:rPr>
              <a:t>terlalu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pekat</a:t>
            </a:r>
            <a:r>
              <a:rPr lang="en-US" sz="2400" dirty="0" smtClean="0">
                <a:latin typeface="Candara" pitchFamily="34" charset="0"/>
              </a:rPr>
              <a:t>, </a:t>
            </a:r>
            <a:r>
              <a:rPr lang="en-US" sz="2400" dirty="0" err="1" smtClean="0">
                <a:latin typeface="Candara" pitchFamily="34" charset="0"/>
              </a:rPr>
              <a:t>Absorbansi</a:t>
            </a:r>
            <a:r>
              <a:rPr lang="en-US" sz="2400" dirty="0" smtClean="0">
                <a:latin typeface="Candara" pitchFamily="34" charset="0"/>
              </a:rPr>
              <a:t> yang </a:t>
            </a:r>
            <a:r>
              <a:rPr lang="en-US" sz="2400" dirty="0" err="1" smtClean="0">
                <a:latin typeface="Candara" pitchFamily="34" charset="0"/>
              </a:rPr>
              <a:t>terbaca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terlalu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tinggi</a:t>
            </a:r>
            <a:r>
              <a:rPr lang="en-US" sz="2400" dirty="0" smtClean="0">
                <a:latin typeface="Candara" pitchFamily="34" charset="0"/>
              </a:rPr>
              <a:t>, </a:t>
            </a:r>
            <a:r>
              <a:rPr lang="en-US" sz="2400" dirty="0" err="1" smtClean="0">
                <a:latin typeface="Candara" pitchFamily="34" charset="0"/>
              </a:rPr>
              <a:t>sehingga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grafik</a:t>
            </a:r>
            <a:r>
              <a:rPr lang="en-US" sz="2400" dirty="0" smtClean="0">
                <a:latin typeface="Candara" pitchFamily="34" charset="0"/>
              </a:rPr>
              <a:t>  </a:t>
            </a:r>
            <a:r>
              <a:rPr lang="en-US" sz="2400" dirty="0" err="1" smtClean="0">
                <a:latin typeface="Candara" pitchFamily="34" charset="0"/>
              </a:rPr>
              <a:t>tidak</a:t>
            </a:r>
            <a:r>
              <a:rPr lang="en-US" sz="2400" dirty="0" smtClean="0">
                <a:latin typeface="Candara" pitchFamily="34" charset="0"/>
              </a:rPr>
              <a:t> linear 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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Larutan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yang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diukur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harus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 </a:t>
            </a:r>
            <a:r>
              <a:rPr lang="en-US" sz="2400" b="1" dirty="0" err="1" smtClean="0">
                <a:latin typeface="Candara" pitchFamily="34" charset="0"/>
                <a:sym typeface="Wingdings" pitchFamily="2" charset="2"/>
              </a:rPr>
              <a:t>encer</a:t>
            </a:r>
            <a:endParaRPr lang="en-US" sz="2400" b="1" dirty="0" smtClean="0">
              <a:latin typeface="Candara" pitchFamily="34" charset="0"/>
            </a:endParaRPr>
          </a:p>
          <a:p>
            <a:pPr marL="354013" indent="-354013" algn="just">
              <a:buFont typeface="Wingdings" pitchFamily="1" charset="2"/>
              <a:buChar char="Ø"/>
            </a:pP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faktor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err="1" smtClean="0">
                <a:latin typeface="Candara" pitchFamily="34" charset="0"/>
              </a:rPr>
              <a:t>instrumentasi</a:t>
            </a:r>
            <a:r>
              <a:rPr lang="en-US" sz="2400" dirty="0" smtClean="0">
                <a:latin typeface="Candara" pitchFamily="34" charset="0"/>
              </a:rPr>
              <a:t> 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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sinar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yang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diserap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tidak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monokromatis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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menyebabkan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2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panjang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gelombang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maksimum</a:t>
            </a:r>
            <a:endParaRPr lang="en-US" sz="2400" dirty="0" smtClean="0">
              <a:latin typeface="Candara" pitchFamily="34" charset="0"/>
              <a:sym typeface="Wingdings" pitchFamily="2" charset="2"/>
            </a:endParaRPr>
          </a:p>
          <a:p>
            <a:pPr marL="354013" indent="-354013" algn="just">
              <a:buFont typeface="Wingdings" pitchFamily="1" charset="2"/>
              <a:buChar char="Ø"/>
            </a:pP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Faktor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kimia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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karena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terjadinya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reaksi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disosiasi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,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asosiasi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,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polimerisasi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,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solvolisis</a:t>
            </a:r>
            <a:endParaRPr lang="en-US" sz="2400" dirty="0" smtClean="0">
              <a:latin typeface="Candara" pitchFamily="34" charset="0"/>
              <a:sym typeface="Wingdings" pitchFamily="2" charset="2"/>
            </a:endParaRPr>
          </a:p>
          <a:p>
            <a:pPr marL="811213" lvl="1" indent="-354013" algn="just"/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Jika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terjadi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reaksi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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konsentrasi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zat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yang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akan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diukur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Candara" pitchFamily="34" charset="0"/>
                <a:sym typeface="Wingdings" pitchFamily="2" charset="2"/>
              </a:rPr>
              <a:t>berkurang</a:t>
            </a:r>
            <a:r>
              <a:rPr lang="en-US" sz="2400" dirty="0" smtClean="0">
                <a:latin typeface="Candara" pitchFamily="34" charset="0"/>
                <a:sym typeface="Wingdings" pitchFamily="2" charset="2"/>
              </a:rPr>
              <a:t> </a:t>
            </a:r>
            <a:endParaRPr lang="en-US" sz="2400" dirty="0" smtClean="0">
              <a:latin typeface="Candara" pitchFamily="34" charset="0"/>
            </a:endParaRPr>
          </a:p>
          <a:p>
            <a:pPr algn="just">
              <a:buFont typeface="Wingdings" pitchFamily="1" charset="2"/>
              <a:buChar char="Ø"/>
            </a:pPr>
            <a:endParaRPr lang="en-US" sz="2400" dirty="0" smtClean="0">
              <a:latin typeface="Candar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08898" y="1785926"/>
            <a:ext cx="333513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10400" y="5486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0" y="806450"/>
            <a:ext cx="883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Struktur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kimia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dan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absorpsi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UV</a:t>
            </a:r>
            <a:endParaRPr lang="en-US" sz="3600" u="sng" dirty="0">
              <a:latin typeface="Candara" pitchFamily="34" charset="0"/>
              <a:cs typeface="Times New Roman" pitchFamily="18" charset="0"/>
            </a:endParaRP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685800" y="2030450"/>
            <a:ext cx="80772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Larutan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yang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dapat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dianalisis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dengan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</a:rPr>
              <a:t>spektrofotometer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</a:rPr>
              <a:t> UV 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senyawa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yang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mempunyai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gugus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kromofor</a:t>
            </a:r>
            <a:endParaRPr lang="en-US" sz="2800" dirty="0" smtClean="0">
              <a:latin typeface="Candara" pitchFamily="34" charset="0"/>
              <a:cs typeface="Times New Roman" pitchFamily="18" charset="0"/>
              <a:sym typeface="Wingdings" pitchFamily="2" charset="2"/>
            </a:endParaRPr>
          </a:p>
          <a:p>
            <a:pPr>
              <a:spcBef>
                <a:spcPct val="50000"/>
              </a:spcBef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Gugus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kromofor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: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gugus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molekul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yang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mengandung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sistem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elektronik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yang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dapat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menyerap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energi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pada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daerah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UV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81800" y="5410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04800" y="3810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Struktur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Kromofor</a:t>
            </a:r>
            <a:endParaRPr lang="en-US" sz="3600" dirty="0">
              <a:latin typeface="Candara" pitchFamily="34" charset="0"/>
              <a:cs typeface="Times New Roman" pitchFamily="18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71472" y="1134510"/>
            <a:ext cx="81534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ndara" pitchFamily="34" charset="0"/>
                <a:cs typeface="Times New Roman" pitchFamily="18" charset="0"/>
              </a:rPr>
              <a:t>Group			Structure			nm</a:t>
            </a:r>
          </a:p>
          <a:p>
            <a:pPr>
              <a:spcBef>
                <a:spcPct val="50000"/>
              </a:spcBef>
            </a:pP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Karbonil</a:t>
            </a:r>
            <a:r>
              <a:rPr lang="en-US" sz="2400" dirty="0">
                <a:latin typeface="Candara" pitchFamily="34" charset="0"/>
                <a:cs typeface="Times New Roman" pitchFamily="18" charset="0"/>
              </a:rPr>
              <a:t>			&gt; C = O			</a:t>
            </a:r>
            <a:r>
              <a:rPr lang="en-US" sz="2400" dirty="0" smtClean="0">
                <a:latin typeface="Candara" pitchFamily="34" charset="0"/>
                <a:cs typeface="Times New Roman" pitchFamily="18" charset="0"/>
              </a:rPr>
              <a:t>	280</a:t>
            </a:r>
            <a:endParaRPr lang="en-US" sz="2400" dirty="0">
              <a:latin typeface="Candara" pitchFamily="34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 err="1">
                <a:latin typeface="Candara" pitchFamily="34" charset="0"/>
                <a:cs typeface="Times New Roman" pitchFamily="18" charset="0"/>
              </a:rPr>
              <a:t>Azo</a:t>
            </a:r>
            <a:r>
              <a:rPr lang="en-US" sz="2400" dirty="0">
                <a:latin typeface="Candara" pitchFamily="34" charset="0"/>
                <a:cs typeface="Times New Roman" pitchFamily="18" charset="0"/>
              </a:rPr>
              <a:t>				-N = N-			</a:t>
            </a:r>
            <a:r>
              <a:rPr lang="en-US" sz="2400" dirty="0" smtClean="0">
                <a:latin typeface="Candara" pitchFamily="34" charset="0"/>
                <a:cs typeface="Times New Roman" pitchFamily="18" charset="0"/>
              </a:rPr>
              <a:t>	262</a:t>
            </a:r>
            <a:endParaRPr lang="en-US" sz="2400" dirty="0">
              <a:latin typeface="Candara" pitchFamily="34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latin typeface="Candara" pitchFamily="34" charset="0"/>
                <a:cs typeface="Times New Roman" pitchFamily="18" charset="0"/>
              </a:rPr>
              <a:t>Nitro				-N=O				270</a:t>
            </a:r>
          </a:p>
          <a:p>
            <a:pPr>
              <a:spcBef>
                <a:spcPct val="50000"/>
              </a:spcBef>
            </a:pP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Thioketon</a:t>
            </a:r>
            <a:r>
              <a:rPr lang="en-US" sz="2400" dirty="0">
                <a:latin typeface="Candara" pitchFamily="34" charset="0"/>
                <a:cs typeface="Times New Roman" pitchFamily="18" charset="0"/>
              </a:rPr>
              <a:t>			-C =S				330</a:t>
            </a:r>
          </a:p>
          <a:p>
            <a:pPr>
              <a:spcBef>
                <a:spcPct val="50000"/>
              </a:spcBef>
            </a:pP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Nitrit</a:t>
            </a:r>
            <a:r>
              <a:rPr lang="en-US" sz="2400" dirty="0">
                <a:latin typeface="Candara" pitchFamily="34" charset="0"/>
                <a:cs typeface="Times New Roman" pitchFamily="18" charset="0"/>
              </a:rPr>
              <a:t>				-NO2				230</a:t>
            </a:r>
          </a:p>
          <a:p>
            <a:pPr>
              <a:spcBef>
                <a:spcPct val="50000"/>
              </a:spcBef>
            </a:pP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Diena</a:t>
            </a:r>
            <a:r>
              <a:rPr lang="en-US" sz="24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terkonjugasi</a:t>
            </a:r>
            <a:r>
              <a:rPr lang="en-US" sz="2400" dirty="0">
                <a:latin typeface="Candara" pitchFamily="34" charset="0"/>
                <a:cs typeface="Times New Roman" pitchFamily="18" charset="0"/>
              </a:rPr>
              <a:t>		-C=C-C=C-			233</a:t>
            </a:r>
          </a:p>
          <a:p>
            <a:pPr>
              <a:spcBef>
                <a:spcPct val="50000"/>
              </a:spcBef>
            </a:pP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Triena</a:t>
            </a:r>
            <a:r>
              <a:rPr lang="en-US" sz="24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terkonjugasi</a:t>
            </a:r>
            <a:r>
              <a:rPr lang="en-US" sz="2400" dirty="0">
                <a:latin typeface="Candara" pitchFamily="34" charset="0"/>
                <a:cs typeface="Times New Roman" pitchFamily="18" charset="0"/>
              </a:rPr>
              <a:t>		-C=C-C=C-C=C-		</a:t>
            </a:r>
            <a:r>
              <a:rPr lang="en-US" sz="2400" dirty="0" smtClean="0">
                <a:latin typeface="Candara" pitchFamily="34" charset="0"/>
                <a:cs typeface="Times New Roman" pitchFamily="18" charset="0"/>
              </a:rPr>
              <a:t>	268</a:t>
            </a:r>
            <a:endParaRPr lang="en-US" sz="2400" dirty="0">
              <a:latin typeface="Candara" pitchFamily="34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Tetraena</a:t>
            </a:r>
            <a:r>
              <a:rPr lang="en-US" sz="24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terkonjugasi</a:t>
            </a:r>
            <a:r>
              <a:rPr lang="en-US" sz="2400" dirty="0">
                <a:latin typeface="Candara" pitchFamily="34" charset="0"/>
                <a:cs typeface="Times New Roman" pitchFamily="18" charset="0"/>
              </a:rPr>
              <a:t>	-C=C-C=C-C=C-C=C-	</a:t>
            </a:r>
            <a:r>
              <a:rPr lang="en-US" sz="2400" dirty="0" smtClean="0">
                <a:latin typeface="Candara" pitchFamily="34" charset="0"/>
                <a:cs typeface="Times New Roman" pitchFamily="18" charset="0"/>
              </a:rPr>
              <a:t>	315</a:t>
            </a:r>
            <a:endParaRPr lang="en-US" sz="2400" dirty="0">
              <a:latin typeface="Candara" pitchFamily="34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 err="1" smtClean="0">
                <a:latin typeface="Candara" pitchFamily="34" charset="0"/>
                <a:cs typeface="Times New Roman" pitchFamily="18" charset="0"/>
              </a:rPr>
              <a:t>Benzena</a:t>
            </a:r>
            <a:r>
              <a:rPr lang="en-US" sz="2400" dirty="0">
                <a:latin typeface="Candara" pitchFamily="34" charset="0"/>
                <a:cs typeface="Times New Roman" pitchFamily="18" charset="0"/>
              </a:rPr>
              <a:t>							261</a:t>
            </a:r>
            <a:endParaRPr lang="en-US" sz="2400" dirty="0"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604539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Aplikasi spektrofotometri uv-vis</a:t>
            </a:r>
            <a:endParaRPr lang="id-ID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47568431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53400" y="457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8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spektrofotometri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7467600" cy="4873752"/>
          </a:xfrm>
        </p:spPr>
        <p:txBody>
          <a:bodyPr/>
          <a:lstStyle/>
          <a:p>
            <a:r>
              <a:rPr lang="en-US" dirty="0" err="1" smtClean="0"/>
              <a:t>Radiasi</a:t>
            </a:r>
            <a:r>
              <a:rPr lang="en-US" dirty="0" smtClean="0"/>
              <a:t> :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diartikan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energi</a:t>
            </a:r>
            <a:r>
              <a:rPr lang="en-US" dirty="0" smtClean="0"/>
              <a:t> yang </a:t>
            </a:r>
            <a:r>
              <a:rPr lang="en-US" dirty="0" err="1" smtClean="0"/>
              <a:t>dipancarkan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partikel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gelombang</a:t>
            </a:r>
            <a:r>
              <a:rPr lang="en-US" dirty="0" smtClean="0"/>
              <a:t>. </a:t>
            </a:r>
            <a:r>
              <a:rPr lang="en-US" dirty="0" err="1" smtClean="0"/>
              <a:t>Pengertian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gelombang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dijelaskan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 descr="Gelombang riak air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2743200"/>
            <a:ext cx="5770880" cy="3869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5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53" y="152400"/>
            <a:ext cx="7467600" cy="762000"/>
          </a:xfrm>
        </p:spPr>
        <p:txBody>
          <a:bodyPr/>
          <a:lstStyle/>
          <a:p>
            <a:r>
              <a:rPr lang="id-ID" dirty="0" smtClean="0"/>
              <a:t>ANALISIS KUALITATIF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5301"/>
            <a:ext cx="7467600" cy="5483352"/>
          </a:xfrm>
        </p:spPr>
        <p:txBody>
          <a:bodyPr/>
          <a:lstStyle/>
          <a:p>
            <a:r>
              <a:rPr lang="id-ID" dirty="0" smtClean="0"/>
              <a:t>Bentuk spektrum dibandingkan dengan spektrum standar</a:t>
            </a:r>
          </a:p>
          <a:p>
            <a:r>
              <a:rPr lang="id-ID" dirty="0" smtClean="0"/>
              <a:t>Panjang gelombang max dibandingkan dengan standar</a:t>
            </a:r>
          </a:p>
          <a:p>
            <a:r>
              <a:rPr lang="id-ID" dirty="0" smtClean="0"/>
              <a:t>Contoh : perhatikan gambar spektrum  berikut:</a:t>
            </a:r>
            <a:endParaRPr lang="id-ID" dirty="0"/>
          </a:p>
        </p:txBody>
      </p:sp>
      <p:pic>
        <p:nvPicPr>
          <p:cNvPr id="2050" name="Picture 2" descr="Pharmacy: SPEKTROFOTOMETER ULTRA VIOLET-VISIBLE(UV-VIS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3276600"/>
            <a:ext cx="5172075" cy="32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1000" y="35769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r>
              <a:rPr lang="id-ID" dirty="0" smtClean="0"/>
              <a:t>max</a:t>
            </a:r>
            <a:endParaRPr lang="id-ID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358140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λ</a:t>
            </a:r>
            <a:r>
              <a:rPr lang="id-ID" dirty="0" smtClean="0"/>
              <a:t>max</a:t>
            </a:r>
            <a:endParaRPr lang="id-ID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362200" y="3950732"/>
            <a:ext cx="228600" cy="2402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10000" y="3766066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91400" y="4289778"/>
            <a:ext cx="609600" cy="6096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91400" y="518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8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9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1500174"/>
            <a:ext cx="850109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Larutan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yang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dapat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dianalisis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dengan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spektrofotometer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visible 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senyawa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yang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berwarna</a:t>
            </a:r>
            <a:endParaRPr lang="en-US" sz="2800" dirty="0" smtClean="0">
              <a:latin typeface="Candara" pitchFamily="34" charset="0"/>
              <a:cs typeface="Times New Roman" pitchFamily="18" charset="0"/>
              <a:sym typeface="Wingdings" pitchFamily="2" charset="2"/>
            </a:endParaRPr>
          </a:p>
          <a:p>
            <a:pPr>
              <a:spcBef>
                <a:spcPct val="50000"/>
              </a:spcBef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Contoh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: KMnO4</a:t>
            </a:r>
          </a:p>
          <a:p>
            <a:pPr>
              <a:spcBef>
                <a:spcPct val="50000"/>
              </a:spcBef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Apabila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senyawa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tersebut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tidak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berwarna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,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maka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perlu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ditambahkan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pengompleks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yang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dapat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membentuk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warna</a:t>
            </a:r>
            <a:endParaRPr lang="en-US" sz="2800" dirty="0" smtClean="0">
              <a:latin typeface="Candara" pitchFamily="34" charset="0"/>
              <a:cs typeface="Times New Roman" pitchFamily="18" charset="0"/>
              <a:sym typeface="Wingdings" pitchFamily="2" charset="2"/>
            </a:endParaRPr>
          </a:p>
          <a:p>
            <a:pPr>
              <a:spcBef>
                <a:spcPct val="50000"/>
              </a:spcBef>
            </a:pP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Contoh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: 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analisis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logam</a:t>
            </a:r>
            <a:r>
              <a:rPr lang="en-US" sz="2800" dirty="0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800" dirty="0" err="1" smtClean="0">
                <a:latin typeface="Candara" pitchFamily="34" charset="0"/>
                <a:cs typeface="Times New Roman" pitchFamily="18" charset="0"/>
                <a:sym typeface="Wingdings" pitchFamily="2" charset="2"/>
              </a:rPr>
              <a:t>Pb</a:t>
            </a:r>
            <a:endParaRPr lang="en-US" sz="2800" dirty="0" smtClean="0">
              <a:latin typeface="Candara" pitchFamily="34" charset="0"/>
              <a:cs typeface="Times New Roman" pitchFamily="18" charset="0"/>
              <a:sym typeface="Wingdings" pitchFamily="2" charset="2"/>
            </a:endParaRPr>
          </a:p>
          <a:p>
            <a:endParaRPr lang="id-ID" sz="2800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500042"/>
            <a:ext cx="883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Struktur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kimia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dan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absorpsi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Visible</a:t>
            </a:r>
            <a:endParaRPr lang="en-US" sz="3600" u="sng" dirty="0">
              <a:latin typeface="Candara" pitchFamily="34" charset="0"/>
              <a:cs typeface="Times New Roman" pitchFamily="18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86600" y="508480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8305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Aplikasi</a:t>
            </a:r>
            <a:r>
              <a:rPr lang="en-US" sz="36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6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spektrofotometer</a:t>
            </a:r>
            <a:r>
              <a:rPr lang="en-US" sz="36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UV</a:t>
            </a:r>
            <a:endParaRPr lang="en-US" sz="3600" dirty="0">
              <a:solidFill>
                <a:prstClr val="black"/>
              </a:solidFill>
              <a:latin typeface="Candara" pitchFamily="34" charset="0"/>
              <a:cs typeface="Times New Roman" pitchFamily="18" charset="0"/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676400" y="2133600"/>
            <a:ext cx="58674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	Protein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	Amino Acids (aromatic)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	</a:t>
            </a:r>
            <a:r>
              <a:rPr lang="en-US" sz="28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Glucose Determination</a:t>
            </a:r>
          </a:p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	Enzyme Activity (</a:t>
            </a:r>
            <a:r>
              <a:rPr lang="en-US" sz="28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Hexokinase</a:t>
            </a:r>
            <a:r>
              <a:rPr lang="en-US" sz="28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)</a:t>
            </a:r>
            <a:r>
              <a:rPr lang="en-US" sz="28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endParaRPr lang="en-US" sz="2800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220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04800" y="838200"/>
            <a:ext cx="883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Aplikasi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600" dirty="0" err="1" smtClean="0">
                <a:latin typeface="Candara" pitchFamily="34" charset="0"/>
                <a:cs typeface="Times New Roman" pitchFamily="18" charset="0"/>
              </a:rPr>
              <a:t>spektrofotometer</a:t>
            </a:r>
            <a:r>
              <a:rPr lang="en-US" sz="3600" dirty="0" smtClean="0">
                <a:latin typeface="Candara" pitchFamily="34" charset="0"/>
                <a:cs typeface="Times New Roman" pitchFamily="18" charset="0"/>
              </a:rPr>
              <a:t> visible</a:t>
            </a:r>
            <a:endParaRPr lang="en-US" sz="2800" dirty="0">
              <a:latin typeface="Candara" pitchFamily="34" charset="0"/>
              <a:cs typeface="Times New Roman" pitchFamily="18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447800" y="2033588"/>
            <a:ext cx="6248400" cy="436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ndara" pitchFamily="34" charset="0"/>
                <a:cs typeface="Times New Roman" pitchFamily="18" charset="0"/>
              </a:rPr>
              <a:t>	Niacin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latin typeface="Candara" pitchFamily="34" charset="0"/>
                <a:cs typeface="Times New Roman" pitchFamily="18" charset="0"/>
              </a:rPr>
              <a:t>	Pyridoxine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latin typeface="Candara" pitchFamily="34" charset="0"/>
                <a:cs typeface="Times New Roman" pitchFamily="18" charset="0"/>
              </a:rPr>
              <a:t>	Vitamin B12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latin typeface="Candara" pitchFamily="34" charset="0"/>
                <a:cs typeface="Times New Roman" pitchFamily="18" charset="0"/>
              </a:rPr>
              <a:t>	Metal Determination (Fe)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latin typeface="Candara" pitchFamily="34" charset="0"/>
                <a:cs typeface="Times New Roman" pitchFamily="18" charset="0"/>
              </a:rPr>
              <a:t>	Fat-quality Determination (TBA)</a:t>
            </a:r>
          </a:p>
          <a:p>
            <a:pPr>
              <a:spcBef>
                <a:spcPct val="50000"/>
              </a:spcBef>
            </a:pPr>
            <a:r>
              <a:rPr lang="en-US" sz="2800" dirty="0">
                <a:latin typeface="Candara" pitchFamily="34" charset="0"/>
                <a:cs typeface="Times New Roman" pitchFamily="18" charset="0"/>
              </a:rPr>
              <a:t>	Enzyme Activity (glucose </a:t>
            </a:r>
            <a:r>
              <a:rPr lang="en-US" sz="2800" dirty="0" err="1">
                <a:latin typeface="Candara" pitchFamily="34" charset="0"/>
                <a:cs typeface="Times New Roman" pitchFamily="18" charset="0"/>
              </a:rPr>
              <a:t>oxidase</a:t>
            </a:r>
            <a:r>
              <a:rPr lang="en-US" sz="2800" dirty="0">
                <a:latin typeface="Candara" pitchFamily="34" charset="0"/>
                <a:cs typeface="Times New Roman" pitchFamily="18" charset="0"/>
              </a:rPr>
              <a:t>)</a:t>
            </a:r>
          </a:p>
          <a:p>
            <a:pPr>
              <a:spcBef>
                <a:spcPct val="50000"/>
              </a:spcBef>
            </a:pPr>
            <a:endParaRPr lang="en-US" sz="2800" dirty="0"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2800" y="5867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Analisis kuantitatif dengan spektrofotometri uv-vis</a:t>
            </a:r>
            <a:endParaRPr lang="id-ID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57452359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00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4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point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d-ID" dirty="0" smtClean="0"/>
                  <a:t>Contoh : penentuan kadar parasetamol</a:t>
                </a:r>
              </a:p>
              <a:p>
                <a:r>
                  <a:rPr lang="en-US" dirty="0" smtClean="0"/>
                  <a:t>A = </a:t>
                </a:r>
                <a:r>
                  <a:rPr lang="en-US" dirty="0" err="1" smtClean="0"/>
                  <a:t>abc</a:t>
                </a:r>
                <a:r>
                  <a:rPr lang="en-US" dirty="0" smtClean="0"/>
                  <a:t>  </a:t>
                </a:r>
              </a:p>
              <a:p>
                <a:r>
                  <a:rPr lang="en-US" dirty="0" err="1" smtClean="0"/>
                  <a:t>Standar</a:t>
                </a:r>
                <a:r>
                  <a:rPr lang="en-US" dirty="0" smtClean="0"/>
                  <a:t>  : </a:t>
                </a:r>
                <a:r>
                  <a:rPr lang="en-US" dirty="0" err="1" smtClean="0"/>
                  <a:t>parasetamol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dengan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konsentrasi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tertentu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err="1" smtClean="0"/>
                  <a:t>A</a:t>
                </a:r>
                <a:r>
                  <a:rPr lang="en-US" baseline="-25000" dirty="0" err="1" smtClean="0"/>
                  <a:t>std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= </a:t>
                </a:r>
                <a:r>
                  <a:rPr lang="en-US" dirty="0" err="1" smtClean="0"/>
                  <a:t>abc</a:t>
                </a:r>
                <a:r>
                  <a:rPr lang="en-US" baseline="-25000" dirty="0" err="1" smtClean="0"/>
                  <a:t>std</a:t>
                </a:r>
                <a:r>
                  <a:rPr lang="id-ID" baseline="-25000" dirty="0" smtClean="0"/>
                  <a:t> </a:t>
                </a:r>
                <a:r>
                  <a:rPr lang="id-ID" dirty="0" smtClean="0"/>
                  <a:t>  ; A</a:t>
                </a:r>
                <a:r>
                  <a:rPr lang="id-ID" baseline="-25000" dirty="0" smtClean="0"/>
                  <a:t>sampel</a:t>
                </a:r>
                <a:r>
                  <a:rPr lang="id-ID" dirty="0" smtClean="0"/>
                  <a:t> = abc </a:t>
                </a:r>
                <a:r>
                  <a:rPr lang="id-ID" baseline="-25000" dirty="0" smtClean="0"/>
                  <a:t>sampel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d-ID" sz="3200" b="0" i="1" smtClean="0">
                            <a:latin typeface="Cambria Math"/>
                          </a:rPr>
                          <m:t>𝐴</m:t>
                        </m:r>
                        <m:r>
                          <a:rPr lang="id-ID" sz="3200" b="0" i="1" smtClean="0">
                            <a:latin typeface="Cambria Math"/>
                          </a:rPr>
                          <m:t> </m:t>
                        </m:r>
                        <m:r>
                          <a:rPr lang="id-ID" sz="3200" b="0" i="1" baseline="-25000" smtClean="0">
                            <a:latin typeface="Cambria Math"/>
                          </a:rPr>
                          <m:t>𝑠𝑎𝑚𝑝𝑒𝑙</m:t>
                        </m:r>
                        <m:r>
                          <a:rPr lang="id-ID" sz="3200" b="0" i="1" smtClean="0">
                            <a:latin typeface="Cambria Math"/>
                          </a:rPr>
                          <m:t> </m:t>
                        </m:r>
                      </m:num>
                      <m:den>
                        <m:r>
                          <a:rPr lang="id-ID" sz="3200" b="0" i="1" smtClean="0">
                            <a:latin typeface="Cambria Math"/>
                          </a:rPr>
                          <m:t>𝐴</m:t>
                        </m:r>
                        <m:r>
                          <a:rPr lang="id-ID" sz="3200" b="0" i="1" baseline="-25000" smtClean="0">
                            <a:latin typeface="Cambria Math"/>
                          </a:rPr>
                          <m:t>𝑠𝑡𝑑</m:t>
                        </m:r>
                      </m:den>
                    </m:f>
                  </m:oMath>
                </a14:m>
                <a:r>
                  <a:rPr lang="id-ID" sz="32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d-ID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d-ID" sz="3200" b="0" i="1" smtClean="0">
                            <a:latin typeface="Cambria Math"/>
                          </a:rPr>
                          <m:t>𝑎𝑏𝑐</m:t>
                        </m:r>
                        <m:r>
                          <a:rPr lang="id-ID" sz="3200" b="0" i="1" baseline="-25000" smtClean="0">
                            <a:latin typeface="Cambria Math"/>
                          </a:rPr>
                          <m:t>𝑠𝑎𝑚𝑝𝑒𝑙</m:t>
                        </m:r>
                      </m:num>
                      <m:den>
                        <m:r>
                          <a:rPr lang="id-ID" sz="3200" b="0" i="1" smtClean="0">
                            <a:latin typeface="Cambria Math"/>
                          </a:rPr>
                          <m:t>𝑎𝑏𝑐</m:t>
                        </m:r>
                        <m:r>
                          <a:rPr lang="id-ID" sz="3200" b="0" i="1" baseline="-25000" smtClean="0">
                            <a:latin typeface="Cambria Math"/>
                          </a:rPr>
                          <m:t>𝑠𝑡𝑑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d-ID" sz="3200" b="0" i="1" smtClean="0">
                            <a:latin typeface="Cambria Math"/>
                          </a:rPr>
                          <m:t>𝐴</m:t>
                        </m:r>
                        <m:r>
                          <a:rPr lang="id-ID" sz="3200" b="0" i="1" baseline="-25000" smtClean="0">
                            <a:latin typeface="Cambria Math"/>
                          </a:rPr>
                          <m:t>𝑠𝑎𝑚𝑝𝑒𝑙</m:t>
                        </m:r>
                      </m:num>
                      <m:den>
                        <m:r>
                          <a:rPr lang="id-ID" sz="3200" b="0" i="1" smtClean="0">
                            <a:latin typeface="Cambria Math"/>
                          </a:rPr>
                          <m:t>𝐴</m:t>
                        </m:r>
                        <m:r>
                          <a:rPr lang="id-ID" sz="3200" b="0" i="1" baseline="-25000" smtClean="0">
                            <a:latin typeface="Cambria Math"/>
                          </a:rPr>
                          <m:t>𝑠𝑡𝑑</m:t>
                        </m:r>
                      </m:den>
                    </m:f>
                  </m:oMath>
                </a14:m>
                <a:r>
                  <a:rPr lang="id-ID" sz="32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d-ID" sz="32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d-ID" sz="3200" b="0" i="1" smtClean="0">
                            <a:latin typeface="Cambria Math"/>
                          </a:rPr>
                          <m:t>𝐶</m:t>
                        </m:r>
                        <m:r>
                          <a:rPr lang="id-ID" sz="3200" b="0" i="1" baseline="-25000" smtClean="0">
                            <a:latin typeface="Cambria Math"/>
                          </a:rPr>
                          <m:t>𝑠𝑎𝑚𝑝𝑒𝑙</m:t>
                        </m:r>
                      </m:num>
                      <m:den>
                        <m:r>
                          <a:rPr lang="id-ID" sz="3200" b="0" i="1" smtClean="0">
                            <a:latin typeface="Cambria Math"/>
                          </a:rPr>
                          <m:t>𝐶</m:t>
                        </m:r>
                        <m:r>
                          <a:rPr lang="id-ID" sz="3200" b="0" i="1" baseline="-25000" smtClean="0">
                            <a:latin typeface="Cambria Math"/>
                          </a:rPr>
                          <m:t>𝑠𝑡𝑑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pPr marL="0" indent="0">
                  <a:buNone/>
                </a:pPr>
                <a:r>
                  <a:rPr lang="en-US" dirty="0" smtClean="0"/>
                  <a:t>    </a:t>
                </a:r>
                <a:r>
                  <a:rPr lang="id-ID" dirty="0" smtClean="0"/>
                  <a:t>                        C</a:t>
                </a:r>
                <a:r>
                  <a:rPr lang="id-ID" baseline="-25000" dirty="0" smtClean="0"/>
                  <a:t>sampel</a:t>
                </a:r>
                <a:r>
                  <a:rPr lang="id-ID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d-ID" b="0" i="1" smtClean="0">
                            <a:latin typeface="Cambria Math"/>
                          </a:rPr>
                          <m:t>𝐴</m:t>
                        </m:r>
                        <m:r>
                          <a:rPr lang="id-ID" b="0" i="1" baseline="-25000" smtClean="0">
                            <a:latin typeface="Cambria Math"/>
                          </a:rPr>
                          <m:t>𝑠𝑎𝑚𝑝𝑒𝑙</m:t>
                        </m:r>
                        <m:r>
                          <a:rPr lang="id-ID" b="0" i="1" smtClean="0">
                            <a:latin typeface="Cambria Math"/>
                          </a:rPr>
                          <m:t> </m:t>
                        </m:r>
                        <m:r>
                          <a:rPr lang="id-ID" b="0" i="1" smtClean="0">
                            <a:latin typeface="Cambria Math"/>
                          </a:rPr>
                          <m:t>𝑥</m:t>
                        </m:r>
                        <m:r>
                          <a:rPr lang="id-ID" b="0" i="1" smtClean="0">
                            <a:latin typeface="Cambria Math"/>
                          </a:rPr>
                          <m:t> </m:t>
                        </m:r>
                        <m:r>
                          <a:rPr lang="id-ID" b="0" i="1" smtClean="0">
                            <a:latin typeface="Cambria Math"/>
                          </a:rPr>
                          <m:t>𝐶𝑠𝑡𝑑</m:t>
                        </m:r>
                      </m:num>
                      <m:den>
                        <m:r>
                          <a:rPr lang="id-ID" b="0" i="1" smtClean="0">
                            <a:latin typeface="Cambria Math"/>
                          </a:rPr>
                          <m:t>𝐴</m:t>
                        </m:r>
                        <m:r>
                          <a:rPr lang="id-ID" b="0" i="1" baseline="-25000" smtClean="0">
                            <a:latin typeface="Cambria Math"/>
                          </a:rPr>
                          <m:t>𝑠𝑡𝑑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4"/>
                <a:stretch>
                  <a:fillRect l="-1224" t="-100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8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kurva</a:t>
            </a:r>
            <a:r>
              <a:rPr lang="en-US" dirty="0" smtClean="0"/>
              <a:t> </a:t>
            </a:r>
            <a:r>
              <a:rPr lang="en-US" dirty="0" err="1" smtClean="0"/>
              <a:t>kalibrasi</a:t>
            </a:r>
            <a:r>
              <a:rPr lang="en-US" dirty="0" smtClean="0"/>
              <a:t> 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Penentuan </a:t>
                </a:r>
                <a:r>
                  <a:rPr lang="en-US" dirty="0" err="1" smtClean="0"/>
                  <a:t>konsentrasi</a:t>
                </a:r>
                <a:r>
                  <a:rPr lang="en-US" dirty="0" smtClean="0"/>
                  <a:t> </a:t>
                </a:r>
                <a:r>
                  <a:rPr lang="id-ID" dirty="0" smtClean="0"/>
                  <a:t>analit </a:t>
                </a:r>
                <a:r>
                  <a:rPr lang="en-US" dirty="0" smtClean="0"/>
                  <a:t>:</a:t>
                </a:r>
              </a:p>
              <a:p>
                <a:r>
                  <a:rPr lang="en-US" dirty="0" err="1" smtClean="0"/>
                  <a:t>Ukur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panjang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gelombang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maks</a:t>
                </a:r>
                <a:endParaRPr lang="en-US" dirty="0" smtClean="0"/>
              </a:p>
              <a:p>
                <a:r>
                  <a:rPr lang="en-US" dirty="0" err="1" smtClean="0"/>
                  <a:t>Buat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kurva</a:t>
                </a:r>
                <a:r>
                  <a:rPr lang="en-US" dirty="0" smtClean="0"/>
                  <a:t> </a:t>
                </a:r>
                <a:r>
                  <a:rPr lang="id-ID" dirty="0" smtClean="0"/>
                  <a:t>kalibrasi      persamaan kurva : </a:t>
                </a:r>
              </a:p>
              <a:p>
                <a:pPr marL="0" indent="0">
                  <a:buNone/>
                </a:pPr>
                <a:r>
                  <a:rPr lang="id-ID" dirty="0"/>
                  <a:t> </a:t>
                </a:r>
                <a:r>
                  <a:rPr lang="id-ID" dirty="0" smtClean="0"/>
                  <a:t>    y = mx + b  ; y = A  x = konsentrasi</a:t>
                </a:r>
                <a:endParaRPr lang="en-US" dirty="0" smtClean="0"/>
              </a:p>
              <a:p>
                <a:r>
                  <a:rPr lang="id-ID" dirty="0" smtClean="0"/>
                  <a:t>Tentukan A </a:t>
                </a:r>
                <a:r>
                  <a:rPr lang="en-US" dirty="0" err="1" smtClean="0"/>
                  <a:t>sampel</a:t>
                </a:r>
                <a:r>
                  <a:rPr lang="id-ID" dirty="0" smtClean="0"/>
                  <a:t>      y</a:t>
                </a:r>
                <a:endParaRPr lang="en-US" dirty="0" smtClean="0"/>
              </a:p>
              <a:p>
                <a:r>
                  <a:rPr lang="id-ID" dirty="0" smtClean="0"/>
                  <a:t>Masukkan nilai</a:t>
                </a:r>
                <a:r>
                  <a:rPr lang="en-US" dirty="0" smtClean="0"/>
                  <a:t> A </a:t>
                </a:r>
                <a:r>
                  <a:rPr lang="en-US" dirty="0" err="1" smtClean="0"/>
                  <a:t>sampel</a:t>
                </a:r>
                <a:r>
                  <a:rPr lang="en-US" dirty="0" smtClean="0"/>
                  <a:t> </a:t>
                </a:r>
                <a:r>
                  <a:rPr lang="id-ID" dirty="0" smtClean="0"/>
                  <a:t>ke persamaan </a:t>
                </a:r>
                <a:r>
                  <a:rPr lang="en-US" dirty="0" err="1" smtClean="0"/>
                  <a:t>kurva</a:t>
                </a:r>
                <a:r>
                  <a:rPr lang="en-US" dirty="0" smtClean="0"/>
                  <a:t> </a:t>
                </a:r>
                <a:r>
                  <a:rPr lang="id-ID" dirty="0" smtClean="0"/>
                  <a:t>kalibrasi</a:t>
                </a:r>
              </a:p>
              <a:p>
                <a:r>
                  <a:rPr lang="id-ID" dirty="0" smtClean="0"/>
                  <a:t>C sampel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d-ID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d-ID" b="0" i="1" smtClean="0">
                            <a:latin typeface="Cambria Math"/>
                          </a:rPr>
                          <m:t>𝑦</m:t>
                        </m:r>
                        <m:r>
                          <a:rPr lang="id-ID" b="0" i="1" smtClean="0">
                            <a:latin typeface="Cambria Math"/>
                          </a:rPr>
                          <m:t>−</m:t>
                        </m:r>
                        <m:r>
                          <a:rPr lang="id-ID" b="0" i="1" smtClean="0">
                            <a:latin typeface="Cambria Math"/>
                          </a:rPr>
                          <m:t>𝑏</m:t>
                        </m:r>
                      </m:num>
                      <m:den>
                        <m:r>
                          <a:rPr lang="id-ID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r>
                  <a:rPr lang="id-ID" dirty="0" smtClean="0"/>
                  <a:t> atau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d-ID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id-ID" b="0" i="1" smtClean="0">
                            <a:latin typeface="Cambria Math"/>
                          </a:rPr>
                          <m:t>𝐴</m:t>
                        </m:r>
                        <m:r>
                          <a:rPr lang="id-ID" b="0" i="1" smtClean="0">
                            <a:latin typeface="Cambria Math"/>
                          </a:rPr>
                          <m:t>−</m:t>
                        </m:r>
                        <m:r>
                          <a:rPr lang="id-ID" b="0" i="1" smtClean="0">
                            <a:latin typeface="Cambria Math"/>
                          </a:rPr>
                          <m:t>𝑏</m:t>
                        </m:r>
                      </m:num>
                      <m:den>
                        <m:r>
                          <a:rPr lang="id-ID" b="0" i="1" smtClean="0">
                            <a:latin typeface="Cambria Math"/>
                          </a:rPr>
                          <m:t>𝑚</m:t>
                        </m:r>
                      </m:den>
                    </m:f>
                  </m:oMath>
                </a14:m>
                <a:endParaRPr lang="id-ID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6"/>
                <a:stretch>
                  <a:fillRect l="-1224" t="-100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3962400" y="2743200"/>
            <a:ext cx="152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10000" y="3657600"/>
            <a:ext cx="152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39000" y="57150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15200" y="4572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Lanjutan</a:t>
            </a:r>
            <a:r>
              <a:rPr lang="en-US" dirty="0" smtClean="0"/>
              <a:t> : </a:t>
            </a:r>
            <a:r>
              <a:rPr lang="en-US" dirty="0" err="1" smtClean="0"/>
              <a:t>karakteristik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karakteristik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u="sng" dirty="0" err="1" smtClean="0">
                <a:hlinkClick r:id="rId4"/>
              </a:rPr>
              <a:t>panjang</a:t>
            </a:r>
            <a:r>
              <a:rPr lang="en-US" u="sng" dirty="0" smtClean="0">
                <a:hlinkClick r:id="rId4"/>
              </a:rPr>
              <a:t> </a:t>
            </a:r>
            <a:r>
              <a:rPr lang="en-US" u="sng" dirty="0" err="1" smtClean="0">
                <a:hlinkClick r:id="rId4"/>
              </a:rPr>
              <a:t>gelombang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puncak</a:t>
            </a:r>
            <a:r>
              <a:rPr lang="en-US" dirty="0" smtClean="0"/>
              <a:t> </a:t>
            </a:r>
            <a:r>
              <a:rPr lang="en-US" dirty="0" err="1" smtClean="0"/>
              <a:t>gelombang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puncak</a:t>
            </a:r>
            <a:r>
              <a:rPr lang="en-US" dirty="0" smtClean="0"/>
              <a:t> </a:t>
            </a:r>
            <a:r>
              <a:rPr lang="en-US" dirty="0" err="1" smtClean="0"/>
              <a:t>gelombang</a:t>
            </a:r>
            <a:r>
              <a:rPr lang="en-US" dirty="0" smtClean="0"/>
              <a:t> </a:t>
            </a:r>
            <a:r>
              <a:rPr lang="en-US" dirty="0" err="1" smtClean="0"/>
              <a:t>berikutnya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Pengertian panjang gelomban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3505200"/>
            <a:ext cx="5132705" cy="1569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76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57158" y="1285860"/>
            <a:ext cx="84582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	V = 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Wave Number (cm</a:t>
            </a:r>
            <a:r>
              <a:rPr lang="en-US" sz="1600" baseline="600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-1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	l  =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panjang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gelombang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(nm</a:t>
            </a:r>
            <a:r>
              <a:rPr lang="en-US" sz="2400" baseline="300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-1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)</a:t>
            </a:r>
            <a:endParaRPr lang="en-US" sz="2400" dirty="0">
              <a:solidFill>
                <a:prstClr val="black"/>
              </a:solidFill>
              <a:latin typeface="Candara" pitchFamily="34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	C =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kecepata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cahaya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= 3 x 10</a:t>
            </a:r>
            <a:r>
              <a:rPr lang="en-US" sz="2400" baseline="300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10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cm/sec. </a:t>
            </a:r>
          </a:p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            υ 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=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frekuensi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(Hz)</a:t>
            </a:r>
            <a:endParaRPr lang="en-US" sz="2400" dirty="0">
              <a:solidFill>
                <a:prstClr val="black"/>
              </a:solidFill>
              <a:latin typeface="Candara" pitchFamily="34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 </a:t>
            </a:r>
            <a:endParaRPr lang="en-US" sz="2400" dirty="0" smtClean="0">
              <a:solidFill>
                <a:prstClr val="black"/>
              </a:solidFill>
              <a:latin typeface="Candara" pitchFamily="34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Energi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foton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:</a:t>
            </a:r>
          </a:p>
          <a:p>
            <a:pPr>
              <a:spcBef>
                <a:spcPct val="50000"/>
              </a:spcBef>
            </a:pPr>
            <a:endParaRPr lang="en-US" sz="2400" dirty="0">
              <a:solidFill>
                <a:prstClr val="black"/>
              </a:solidFill>
              <a:latin typeface="Candara" pitchFamily="34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endParaRPr lang="en-US" sz="2400" dirty="0">
              <a:solidFill>
                <a:prstClr val="black"/>
              </a:solidFill>
              <a:latin typeface="Candara" pitchFamily="34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h 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(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Tetapan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Planck) 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= 6.62 x 10</a:t>
            </a:r>
            <a:r>
              <a:rPr lang="en-US" sz="2400" baseline="300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-</a:t>
            </a:r>
            <a:r>
              <a:rPr lang="en-US" sz="1400" baseline="520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27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(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Erg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  <a:cs typeface="Times New Roman" pitchFamily="18" charset="0"/>
                <a:sym typeface="Symbol" pitchFamily="18" charset="2"/>
              </a:rPr>
              <a:t>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sec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)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82810" y="3276600"/>
            <a:ext cx="2462331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828800" y="4225437"/>
            <a:ext cx="193833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23356" y="4282587"/>
            <a:ext cx="1028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6553200" y="528638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C = υ 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endParaRPr lang="en-US" sz="2400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1371600" y="381000"/>
            <a:ext cx="65035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Dasar</a:t>
            </a:r>
            <a:r>
              <a:rPr lang="en-US" sz="32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Teori</a:t>
            </a:r>
            <a:r>
              <a:rPr lang="en-US" sz="32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:</a:t>
            </a:r>
            <a:r>
              <a:rPr lang="en-US" sz="32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Radiasi</a:t>
            </a:r>
            <a:r>
              <a:rPr lang="en-US" sz="3200" dirty="0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Elektromagnetik</a:t>
            </a:r>
            <a:endParaRPr lang="en-US" sz="3200" u="sng" dirty="0">
              <a:solidFill>
                <a:prstClr val="black"/>
              </a:solidFill>
              <a:latin typeface="Candara" pitchFamily="34" charset="0"/>
              <a:cs typeface="Times New Roman" pitchFamily="18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72400" y="4434987"/>
            <a:ext cx="609600" cy="6096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75112" y="52101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3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Ditinjau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massanya</a:t>
            </a:r>
            <a:r>
              <a:rPr lang="en-US" dirty="0" smtClean="0"/>
              <a:t>,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u="sng" dirty="0" err="1" smtClean="0">
                <a:hlinkClick r:id="rId4"/>
              </a:rPr>
              <a:t>radiasi</a:t>
            </a:r>
            <a:r>
              <a:rPr lang="en-US" u="sng" dirty="0" smtClean="0">
                <a:hlinkClick r:id="rId4"/>
              </a:rPr>
              <a:t> </a:t>
            </a:r>
            <a:r>
              <a:rPr lang="en-US" u="sng" dirty="0" err="1" smtClean="0">
                <a:hlinkClick r:id="rId4"/>
              </a:rPr>
              <a:t>elektromagnetik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partikel</a:t>
            </a:r>
            <a:r>
              <a:rPr lang="en-US" dirty="0" smtClean="0"/>
              <a:t>.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elektromagnetik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.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gelombang</a:t>
            </a:r>
            <a:r>
              <a:rPr lang="en-US" dirty="0" smtClean="0"/>
              <a:t> radio, </a:t>
            </a:r>
            <a:r>
              <a:rPr lang="en-US" dirty="0" err="1" smtClean="0"/>
              <a:t>gelombang</a:t>
            </a:r>
            <a:r>
              <a:rPr lang="en-US" dirty="0" smtClean="0"/>
              <a:t> </a:t>
            </a:r>
            <a:r>
              <a:rPr lang="en-US" dirty="0" err="1" smtClean="0"/>
              <a:t>mikro</a:t>
            </a:r>
            <a:r>
              <a:rPr lang="en-US" dirty="0" smtClean="0"/>
              <a:t>, </a:t>
            </a:r>
            <a:r>
              <a:rPr lang="en-US" dirty="0" err="1" smtClean="0"/>
              <a:t>inframerah</a:t>
            </a:r>
            <a:r>
              <a:rPr lang="en-US" dirty="0" smtClean="0"/>
              <a:t>, </a:t>
            </a:r>
            <a:r>
              <a:rPr lang="en-US" dirty="0" err="1" smtClean="0"/>
              <a:t>cahaya</a:t>
            </a:r>
            <a:r>
              <a:rPr lang="en-US" dirty="0" smtClean="0"/>
              <a:t> </a:t>
            </a:r>
            <a:r>
              <a:rPr lang="en-US" dirty="0" err="1" smtClean="0"/>
              <a:t>tampak</a:t>
            </a:r>
            <a:r>
              <a:rPr lang="en-US" dirty="0" smtClean="0"/>
              <a:t>, </a:t>
            </a:r>
            <a:r>
              <a:rPr lang="en-US" u="sng" dirty="0" err="1" smtClean="0">
                <a:hlinkClick r:id="rId5"/>
              </a:rPr>
              <a:t>sinar</a:t>
            </a:r>
            <a:r>
              <a:rPr lang="en-US" u="sng" dirty="0" smtClean="0">
                <a:hlinkClick r:id="rId5"/>
              </a:rPr>
              <a:t>-X</a:t>
            </a:r>
            <a:r>
              <a:rPr lang="en-US" dirty="0" smtClean="0"/>
              <a:t>, </a:t>
            </a:r>
            <a:r>
              <a:rPr lang="en-US" u="sng" dirty="0" err="1" smtClean="0">
                <a:hlinkClick r:id="rId6"/>
              </a:rPr>
              <a:t>sinar</a:t>
            </a:r>
            <a:r>
              <a:rPr lang="en-US" u="sng" dirty="0" smtClean="0">
                <a:hlinkClick r:id="rId6"/>
              </a:rPr>
              <a:t> gamma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u="sng" dirty="0" err="1" smtClean="0">
                <a:hlinkClick r:id="rId7"/>
              </a:rPr>
              <a:t>sinar</a:t>
            </a:r>
            <a:r>
              <a:rPr lang="en-US" u="sng" dirty="0" smtClean="0">
                <a:hlinkClick r:id="rId7"/>
              </a:rPr>
              <a:t> </a:t>
            </a:r>
            <a:r>
              <a:rPr lang="en-US" u="sng" dirty="0" err="1" smtClean="0">
                <a:hlinkClick r:id="rId7"/>
              </a:rPr>
              <a:t>kosmik</a:t>
            </a:r>
            <a:r>
              <a:rPr lang="en-US" dirty="0" smtClean="0"/>
              <a:t>.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partikel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dirty="0" err="1" smtClean="0"/>
              <a:t>partikel</a:t>
            </a:r>
            <a:r>
              <a:rPr lang="en-US" dirty="0" smtClean="0"/>
              <a:t> yang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massa</a:t>
            </a:r>
            <a:r>
              <a:rPr lang="en-US" dirty="0" smtClean="0"/>
              <a:t>, </a:t>
            </a:r>
            <a:r>
              <a:rPr lang="en-US" dirty="0" err="1" smtClean="0"/>
              <a:t>misalnya</a:t>
            </a:r>
            <a:r>
              <a:rPr lang="en-US" dirty="0" smtClean="0"/>
              <a:t> </a:t>
            </a:r>
            <a:r>
              <a:rPr lang="en-US" dirty="0" err="1" smtClean="0"/>
              <a:t>partikel</a:t>
            </a:r>
            <a:r>
              <a:rPr lang="en-US" dirty="0" smtClean="0"/>
              <a:t> </a:t>
            </a:r>
            <a:r>
              <a:rPr lang="en-US" u="sng" dirty="0" smtClean="0">
                <a:hlinkClick r:id="rId8"/>
              </a:rPr>
              <a:t>beta</a:t>
            </a:r>
            <a:r>
              <a:rPr lang="en-US" dirty="0" smtClean="0"/>
              <a:t>, </a:t>
            </a:r>
            <a:r>
              <a:rPr lang="en-US" u="sng" dirty="0" err="1" smtClean="0">
                <a:hlinkClick r:id="rId9"/>
              </a:rPr>
              <a:t>alfa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u="sng" dirty="0" smtClean="0">
                <a:hlinkClick r:id="rId10"/>
              </a:rPr>
              <a:t>neutron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ditinjau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"</a:t>
            </a:r>
            <a:r>
              <a:rPr lang="en-US" dirty="0" err="1" smtClean="0"/>
              <a:t>muatan</a:t>
            </a:r>
            <a:r>
              <a:rPr lang="en-US" dirty="0" smtClean="0"/>
              <a:t> </a:t>
            </a:r>
            <a:r>
              <a:rPr lang="en-US" dirty="0" err="1" smtClean="0"/>
              <a:t>listrik"nya</a:t>
            </a:r>
            <a:r>
              <a:rPr lang="en-US" dirty="0" smtClean="0"/>
              <a:t>,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dibagi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u="sng" dirty="0" err="1" smtClean="0">
                <a:hlinkClick r:id="rId11"/>
              </a:rPr>
              <a:t>radiasi</a:t>
            </a:r>
            <a:r>
              <a:rPr lang="en-US" u="sng" dirty="0" smtClean="0">
                <a:hlinkClick r:id="rId11"/>
              </a:rPr>
              <a:t> </a:t>
            </a:r>
            <a:r>
              <a:rPr lang="en-US" u="sng" dirty="0" err="1" smtClean="0">
                <a:hlinkClick r:id="rId11"/>
              </a:rPr>
              <a:t>pengion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u="sng" dirty="0" err="1" smtClean="0">
                <a:hlinkClick r:id="rId12"/>
              </a:rPr>
              <a:t>radiasi</a:t>
            </a:r>
            <a:r>
              <a:rPr lang="en-US" u="sng" dirty="0" smtClean="0">
                <a:hlinkClick r:id="rId12"/>
              </a:rPr>
              <a:t> non-</a:t>
            </a:r>
            <a:r>
              <a:rPr lang="en-US" u="sng" dirty="0" err="1" smtClean="0">
                <a:hlinkClick r:id="rId12"/>
              </a:rPr>
              <a:t>pengion</a:t>
            </a:r>
            <a:r>
              <a:rPr lang="en-US" dirty="0" smtClean="0"/>
              <a:t>.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pengion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yang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menumbuk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menabrak</a:t>
            </a:r>
            <a:r>
              <a:rPr lang="en-US" dirty="0" smtClean="0"/>
              <a:t> </a:t>
            </a:r>
            <a:r>
              <a:rPr lang="en-US" dirty="0" err="1" smtClean="0"/>
              <a:t>sesuatu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partikel</a:t>
            </a:r>
            <a:r>
              <a:rPr lang="en-US" dirty="0" smtClean="0"/>
              <a:t> </a:t>
            </a:r>
            <a:r>
              <a:rPr lang="en-US" dirty="0" err="1" smtClean="0"/>
              <a:t>bermuatan</a:t>
            </a:r>
            <a:r>
              <a:rPr lang="en-US" dirty="0" smtClean="0"/>
              <a:t> </a:t>
            </a:r>
            <a:r>
              <a:rPr lang="en-US" dirty="0" err="1" smtClean="0"/>
              <a:t>listrik</a:t>
            </a:r>
            <a:r>
              <a:rPr lang="en-US" dirty="0" smtClean="0"/>
              <a:t> yang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u="sng" dirty="0" smtClean="0">
                <a:hlinkClick r:id="rId13"/>
              </a:rPr>
              <a:t>ion</a:t>
            </a:r>
            <a:r>
              <a:rPr lang="en-US" dirty="0" smtClean="0"/>
              <a:t> </a:t>
            </a:r>
            <a:r>
              <a:rPr lang="en-US" u="sng" dirty="0" err="1" smtClean="0">
                <a:hlinkClick r:id="rId9"/>
              </a:rPr>
              <a:t>alfa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u="sng" dirty="0" smtClean="0">
                <a:hlinkClick r:id="rId10"/>
              </a:rPr>
              <a:t>neutron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5438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radiasi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gelombangnya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Jenis-jenis radiasi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1219200"/>
            <a:ext cx="48768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2800" y="533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 descr="Large checker board"/>
          <p:cNvSpPr>
            <a:spLocks noChangeArrowheads="1"/>
          </p:cNvSpPr>
          <p:nvPr/>
        </p:nvSpPr>
        <p:spPr bwMode="auto">
          <a:xfrm>
            <a:off x="5067300" y="5672138"/>
            <a:ext cx="533400" cy="304800"/>
          </a:xfrm>
          <a:prstGeom prst="rect">
            <a:avLst/>
          </a:prstGeom>
          <a:pattFill prst="lgCheck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5016500" y="3983038"/>
            <a:ext cx="762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Visible</a:t>
            </a:r>
          </a:p>
        </p:txBody>
      </p:sp>
      <p:sp>
        <p:nvSpPr>
          <p:cNvPr id="124932" name="Rectangle 4" descr="40%"/>
          <p:cNvSpPr>
            <a:spLocks noChangeArrowheads="1"/>
          </p:cNvSpPr>
          <p:nvPr/>
        </p:nvSpPr>
        <p:spPr bwMode="auto">
          <a:xfrm>
            <a:off x="5067300" y="3538538"/>
            <a:ext cx="533400" cy="457200"/>
          </a:xfrm>
          <a:prstGeom prst="rect">
            <a:avLst/>
          </a:prstGeom>
          <a:pattFill prst="pct40">
            <a:fgClr>
              <a:srgbClr val="E0BEDE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5054600" y="3551238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Ultra violet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5054600" y="5684838"/>
            <a:ext cx="762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Radio</a:t>
            </a:r>
          </a:p>
        </p:txBody>
      </p:sp>
      <p:sp>
        <p:nvSpPr>
          <p:cNvPr id="124935" name="Text Box 7"/>
          <p:cNvSpPr txBox="1">
            <a:spLocks noChangeArrowheads="1"/>
          </p:cNvSpPr>
          <p:nvPr/>
        </p:nvSpPr>
        <p:spPr bwMode="auto">
          <a:xfrm>
            <a:off x="4978400" y="2471738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Gamma ray</a:t>
            </a:r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4038600" y="1676400"/>
            <a:ext cx="8382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   Hz</a:t>
            </a:r>
          </a:p>
        </p:txBody>
      </p:sp>
      <p:sp>
        <p:nvSpPr>
          <p:cNvPr id="124937" name="Rectangle 9"/>
          <p:cNvSpPr>
            <a:spLocks noChangeArrowheads="1"/>
          </p:cNvSpPr>
          <p:nvPr/>
        </p:nvSpPr>
        <p:spPr bwMode="auto">
          <a:xfrm>
            <a:off x="3048000" y="1676400"/>
            <a:ext cx="990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      cm</a:t>
            </a:r>
          </a:p>
        </p:txBody>
      </p:sp>
      <p:sp>
        <p:nvSpPr>
          <p:cNvPr id="124938" name="Rectangle 10"/>
          <p:cNvSpPr>
            <a:spLocks noChangeArrowheads="1"/>
          </p:cNvSpPr>
          <p:nvPr/>
        </p:nvSpPr>
        <p:spPr bwMode="auto">
          <a:xfrm>
            <a:off x="2114550" y="1676400"/>
            <a:ext cx="93345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cm</a:t>
            </a:r>
            <a:r>
              <a:rPr kumimoji="1" lang="en-US" sz="1200" baseline="30000">
                <a:solidFill>
                  <a:prstClr val="black"/>
                </a:solidFill>
                <a:latin typeface="Candara" pitchFamily="34" charset="0"/>
              </a:rPr>
              <a:t>-1</a:t>
            </a: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4939" name="Rectangle 11"/>
          <p:cNvSpPr>
            <a:spLocks noChangeArrowheads="1"/>
          </p:cNvSpPr>
          <p:nvPr/>
        </p:nvSpPr>
        <p:spPr bwMode="auto">
          <a:xfrm>
            <a:off x="533400" y="1676400"/>
            <a:ext cx="79057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Kcal/mol</a:t>
            </a:r>
          </a:p>
        </p:txBody>
      </p:sp>
      <p:sp>
        <p:nvSpPr>
          <p:cNvPr id="124940" name="Rectangle 12"/>
          <p:cNvSpPr>
            <a:spLocks noChangeArrowheads="1"/>
          </p:cNvSpPr>
          <p:nvPr/>
        </p:nvSpPr>
        <p:spPr bwMode="auto">
          <a:xfrm>
            <a:off x="1295400" y="1676400"/>
            <a:ext cx="79057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eV</a:t>
            </a:r>
          </a:p>
        </p:txBody>
      </p:sp>
      <p:sp>
        <p:nvSpPr>
          <p:cNvPr id="124941" name="Rectangle 13"/>
          <p:cNvSpPr>
            <a:spLocks noChangeArrowheads="1"/>
          </p:cNvSpPr>
          <p:nvPr/>
        </p:nvSpPr>
        <p:spPr bwMode="auto">
          <a:xfrm>
            <a:off x="6781800" y="1023938"/>
            <a:ext cx="1828800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Type </a:t>
            </a: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Quantum Transition</a:t>
            </a:r>
          </a:p>
        </p:txBody>
      </p:sp>
      <p:sp>
        <p:nvSpPr>
          <p:cNvPr id="124942" name="Rectangle 14"/>
          <p:cNvSpPr>
            <a:spLocks noChangeArrowheads="1"/>
          </p:cNvSpPr>
          <p:nvPr/>
        </p:nvSpPr>
        <p:spPr bwMode="auto">
          <a:xfrm>
            <a:off x="5715000" y="1023938"/>
            <a:ext cx="1066800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Type</a:t>
            </a: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spectroscopy</a:t>
            </a:r>
          </a:p>
        </p:txBody>
      </p:sp>
      <p:sp>
        <p:nvSpPr>
          <p:cNvPr id="124943" name="Rectangle 15"/>
          <p:cNvSpPr>
            <a:spLocks noChangeArrowheads="1"/>
          </p:cNvSpPr>
          <p:nvPr/>
        </p:nvSpPr>
        <p:spPr bwMode="auto">
          <a:xfrm>
            <a:off x="4876800" y="1023938"/>
            <a:ext cx="838200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Type</a:t>
            </a: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Radiation</a:t>
            </a:r>
          </a:p>
        </p:txBody>
      </p:sp>
      <p:sp>
        <p:nvSpPr>
          <p:cNvPr id="124944" name="Rectangle 16"/>
          <p:cNvSpPr>
            <a:spLocks noChangeArrowheads="1"/>
          </p:cNvSpPr>
          <p:nvPr/>
        </p:nvSpPr>
        <p:spPr bwMode="auto">
          <a:xfrm>
            <a:off x="4038600" y="1252538"/>
            <a:ext cx="838200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Frequency</a:t>
            </a:r>
          </a:p>
          <a:p>
            <a:pPr algn="ctr">
              <a:spcBef>
                <a:spcPct val="20000"/>
              </a:spcBef>
            </a:pPr>
            <a:r>
              <a:rPr kumimoji="1" lang="el-GR" sz="120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υ</a:t>
            </a:r>
            <a:endParaRPr kumimoji="1" lang="en-US" sz="1200">
              <a:solidFill>
                <a:prstClr val="black"/>
              </a:solidFill>
              <a:latin typeface="Candara" pitchFamily="34" charset="0"/>
              <a:cs typeface="Times New Roman" pitchFamily="18" charset="0"/>
            </a:endParaRPr>
          </a:p>
        </p:txBody>
      </p:sp>
      <p:sp>
        <p:nvSpPr>
          <p:cNvPr id="124945" name="Rectangle 17"/>
          <p:cNvSpPr>
            <a:spLocks noChangeArrowheads="1"/>
          </p:cNvSpPr>
          <p:nvPr/>
        </p:nvSpPr>
        <p:spPr bwMode="auto">
          <a:xfrm>
            <a:off x="3048000" y="1252538"/>
            <a:ext cx="990600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Wavelength</a:t>
            </a:r>
          </a:p>
          <a:p>
            <a:pPr algn="ctr">
              <a:spcBef>
                <a:spcPct val="20000"/>
              </a:spcBef>
            </a:pPr>
            <a:r>
              <a:rPr kumimoji="1" lang="el-GR" sz="1200">
                <a:solidFill>
                  <a:prstClr val="black"/>
                </a:solidFill>
                <a:latin typeface="Candara" pitchFamily="34" charset="0"/>
                <a:cs typeface="Times New Roman" pitchFamily="18" charset="0"/>
              </a:rPr>
              <a:t>λ</a:t>
            </a:r>
            <a:endParaRPr kumimoji="1" lang="en-US" sz="1200">
              <a:solidFill>
                <a:prstClr val="black"/>
              </a:solidFill>
              <a:latin typeface="Candara" pitchFamily="34" charset="0"/>
              <a:cs typeface="Times New Roman" pitchFamily="18" charset="0"/>
            </a:endParaRPr>
          </a:p>
        </p:txBody>
      </p:sp>
      <p:sp>
        <p:nvSpPr>
          <p:cNvPr id="124946" name="Rectangle 18"/>
          <p:cNvSpPr>
            <a:spLocks noChangeArrowheads="1"/>
          </p:cNvSpPr>
          <p:nvPr/>
        </p:nvSpPr>
        <p:spPr bwMode="auto">
          <a:xfrm>
            <a:off x="2114550" y="1252538"/>
            <a:ext cx="933450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Wave</a:t>
            </a: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Number V</a:t>
            </a:r>
          </a:p>
        </p:txBody>
      </p:sp>
      <p:sp>
        <p:nvSpPr>
          <p:cNvPr id="124947" name="Rectangle 19"/>
          <p:cNvSpPr>
            <a:spLocks noChangeArrowheads="1"/>
          </p:cNvSpPr>
          <p:nvPr/>
        </p:nvSpPr>
        <p:spPr bwMode="auto">
          <a:xfrm>
            <a:off x="533400" y="1252538"/>
            <a:ext cx="1581150" cy="6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</a:pPr>
            <a:endParaRPr kumimoji="1" lang="en-US" sz="1200">
              <a:solidFill>
                <a:prstClr val="black"/>
              </a:solidFill>
              <a:latin typeface="Candara" pitchFamily="34" charset="0"/>
            </a:endParaRPr>
          </a:p>
          <a:p>
            <a:pPr algn="ctr">
              <a:spcBef>
                <a:spcPct val="20000"/>
              </a:spcBef>
            </a:pPr>
            <a:r>
              <a:rPr kumimoji="1" lang="en-US" sz="1200">
                <a:solidFill>
                  <a:prstClr val="black"/>
                </a:solidFill>
                <a:latin typeface="Candara" pitchFamily="34" charset="0"/>
              </a:rPr>
              <a:t>Energy</a:t>
            </a:r>
          </a:p>
        </p:txBody>
      </p:sp>
      <p:sp>
        <p:nvSpPr>
          <p:cNvPr id="124948" name="Line 20"/>
          <p:cNvSpPr>
            <a:spLocks noChangeShapeType="1"/>
          </p:cNvSpPr>
          <p:nvPr/>
        </p:nvSpPr>
        <p:spPr bwMode="auto">
          <a:xfrm>
            <a:off x="533400" y="1252538"/>
            <a:ext cx="807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4949" name="Line 21"/>
          <p:cNvSpPr>
            <a:spLocks noChangeShapeType="1"/>
          </p:cNvSpPr>
          <p:nvPr/>
        </p:nvSpPr>
        <p:spPr bwMode="auto">
          <a:xfrm>
            <a:off x="533400" y="1905000"/>
            <a:ext cx="434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4950" name="Line 22"/>
          <p:cNvSpPr>
            <a:spLocks noChangeShapeType="1"/>
          </p:cNvSpPr>
          <p:nvPr/>
        </p:nvSpPr>
        <p:spPr bwMode="auto">
          <a:xfrm>
            <a:off x="533400" y="1023938"/>
            <a:ext cx="0" cy="652462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4951" name="Line 23"/>
          <p:cNvSpPr>
            <a:spLocks noChangeShapeType="1"/>
          </p:cNvSpPr>
          <p:nvPr/>
        </p:nvSpPr>
        <p:spPr bwMode="auto">
          <a:xfrm>
            <a:off x="8610600" y="1023938"/>
            <a:ext cx="0" cy="1363662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4952" name="Line 24"/>
          <p:cNvSpPr>
            <a:spLocks noChangeShapeType="1"/>
          </p:cNvSpPr>
          <p:nvPr/>
        </p:nvSpPr>
        <p:spPr bwMode="auto">
          <a:xfrm>
            <a:off x="533400" y="1676400"/>
            <a:ext cx="0" cy="71120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4953" name="Line 25"/>
          <p:cNvSpPr>
            <a:spLocks noChangeShapeType="1"/>
          </p:cNvSpPr>
          <p:nvPr/>
        </p:nvSpPr>
        <p:spPr bwMode="auto">
          <a:xfrm>
            <a:off x="533400" y="2387600"/>
            <a:ext cx="807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graphicFrame>
        <p:nvGraphicFramePr>
          <p:cNvPr id="124954" name="Group 26"/>
          <p:cNvGraphicFramePr>
            <a:graphicFrameLocks noGrp="1"/>
          </p:cNvGraphicFramePr>
          <p:nvPr/>
        </p:nvGraphicFramePr>
        <p:xfrm>
          <a:off x="128589" y="2446338"/>
          <a:ext cx="4800601" cy="3946971"/>
        </p:xfrm>
        <a:graphic>
          <a:graphicData uri="http://schemas.openxmlformats.org/drawingml/2006/table">
            <a:tbl>
              <a:tblPr/>
              <a:tblGrid>
                <a:gridCol w="938664"/>
                <a:gridCol w="944029"/>
                <a:gridCol w="944029"/>
                <a:gridCol w="1029850"/>
                <a:gridCol w="944029"/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9.4 x 10</a:t>
                      </a:r>
                      <a:r>
                        <a:rPr kumimoji="1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4.9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21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9.4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4.9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x 10</a:t>
                      </a:r>
                      <a:r>
                        <a:rPr kumimoji="1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9.4 x 10</a:t>
                      </a:r>
                      <a:r>
                        <a:rPr kumimoji="1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4.9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endParaRPr kumimoji="1" lang="en-US" sz="14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9.4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4.9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9.4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-3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4.9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9.4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-7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4.9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x 10</a:t>
                      </a:r>
                      <a:r>
                        <a:rPr kumimoji="1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  <a:r>
                        <a:rPr kumimoji="1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5007" name="Rectangle 79"/>
          <p:cNvSpPr>
            <a:spLocks noChangeArrowheads="1"/>
          </p:cNvSpPr>
          <p:nvPr/>
        </p:nvSpPr>
        <p:spPr bwMode="auto">
          <a:xfrm>
            <a:off x="5067300" y="2522538"/>
            <a:ext cx="533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08" name="Rectangle 80"/>
          <p:cNvSpPr>
            <a:spLocks noChangeArrowheads="1"/>
          </p:cNvSpPr>
          <p:nvPr/>
        </p:nvSpPr>
        <p:spPr bwMode="auto">
          <a:xfrm>
            <a:off x="5067300" y="3995738"/>
            <a:ext cx="5334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09" name="Rectangle 81" descr="30%"/>
          <p:cNvSpPr>
            <a:spLocks noChangeArrowheads="1"/>
          </p:cNvSpPr>
          <p:nvPr/>
        </p:nvSpPr>
        <p:spPr bwMode="auto">
          <a:xfrm>
            <a:off x="5067300" y="4224338"/>
            <a:ext cx="533400" cy="685800"/>
          </a:xfrm>
          <a:prstGeom prst="rect">
            <a:avLst/>
          </a:prstGeom>
          <a:pattFill prst="pct30">
            <a:fgClr>
              <a:srgbClr val="DFC7B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10" name="Rectangle 82"/>
          <p:cNvSpPr>
            <a:spLocks noChangeArrowheads="1"/>
          </p:cNvSpPr>
          <p:nvPr/>
        </p:nvSpPr>
        <p:spPr bwMode="auto">
          <a:xfrm>
            <a:off x="5067300" y="4910138"/>
            <a:ext cx="533400" cy="762000"/>
          </a:xfrm>
          <a:prstGeom prst="rect">
            <a:avLst/>
          </a:prstGeom>
          <a:pattFill prst="dashUpDiag">
            <a:fgClr>
              <a:srgbClr val="EAEF2D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11" name="Rectangle 83" descr="Zig zag"/>
          <p:cNvSpPr>
            <a:spLocks noChangeArrowheads="1"/>
          </p:cNvSpPr>
          <p:nvPr/>
        </p:nvSpPr>
        <p:spPr bwMode="auto">
          <a:xfrm>
            <a:off x="5067300" y="2903538"/>
            <a:ext cx="533400" cy="635000"/>
          </a:xfrm>
          <a:prstGeom prst="rect">
            <a:avLst/>
          </a:prstGeom>
          <a:pattFill prst="zigZ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12" name="Text Box 84"/>
          <p:cNvSpPr txBox="1">
            <a:spLocks noChangeArrowheads="1"/>
          </p:cNvSpPr>
          <p:nvPr/>
        </p:nvSpPr>
        <p:spPr bwMode="auto">
          <a:xfrm>
            <a:off x="5067300" y="3094038"/>
            <a:ext cx="609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X-ray</a:t>
            </a:r>
          </a:p>
        </p:txBody>
      </p:sp>
      <p:sp>
        <p:nvSpPr>
          <p:cNvPr id="125013" name="Text Box 85"/>
          <p:cNvSpPr txBox="1">
            <a:spLocks noChangeArrowheads="1"/>
          </p:cNvSpPr>
          <p:nvPr/>
        </p:nvSpPr>
        <p:spPr bwMode="auto">
          <a:xfrm>
            <a:off x="4991100" y="4414838"/>
            <a:ext cx="762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Infrared</a:t>
            </a:r>
          </a:p>
        </p:txBody>
      </p:sp>
      <p:sp>
        <p:nvSpPr>
          <p:cNvPr id="125014" name="Text Box 86"/>
          <p:cNvSpPr txBox="1">
            <a:spLocks noChangeArrowheads="1"/>
          </p:cNvSpPr>
          <p:nvPr/>
        </p:nvSpPr>
        <p:spPr bwMode="auto">
          <a:xfrm>
            <a:off x="5041900" y="5087938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Micro-wave</a:t>
            </a:r>
          </a:p>
        </p:txBody>
      </p:sp>
      <p:sp>
        <p:nvSpPr>
          <p:cNvPr id="125015" name="Rectangle 87"/>
          <p:cNvSpPr>
            <a:spLocks noChangeArrowheads="1"/>
          </p:cNvSpPr>
          <p:nvPr/>
        </p:nvSpPr>
        <p:spPr bwMode="auto">
          <a:xfrm>
            <a:off x="5054600" y="5964238"/>
            <a:ext cx="5334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16" name="Rectangle 88"/>
          <p:cNvSpPr>
            <a:spLocks noChangeArrowheads="1"/>
          </p:cNvSpPr>
          <p:nvPr/>
        </p:nvSpPr>
        <p:spPr bwMode="auto">
          <a:xfrm>
            <a:off x="5054600" y="2446338"/>
            <a:ext cx="533400" cy="76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17" name="Line 89"/>
          <p:cNvSpPr>
            <a:spLocks noChangeShapeType="1"/>
          </p:cNvSpPr>
          <p:nvPr/>
        </p:nvSpPr>
        <p:spPr bwMode="auto">
          <a:xfrm>
            <a:off x="5029200" y="254793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18" name="Line 90"/>
          <p:cNvSpPr>
            <a:spLocks noChangeShapeType="1"/>
          </p:cNvSpPr>
          <p:nvPr/>
        </p:nvSpPr>
        <p:spPr bwMode="auto">
          <a:xfrm>
            <a:off x="4978400" y="2535238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19" name="Line 91"/>
          <p:cNvSpPr>
            <a:spLocks noChangeShapeType="1"/>
          </p:cNvSpPr>
          <p:nvPr/>
        </p:nvSpPr>
        <p:spPr bwMode="auto">
          <a:xfrm>
            <a:off x="4978400" y="3259138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20" name="Line 92"/>
          <p:cNvSpPr>
            <a:spLocks noChangeShapeType="1"/>
          </p:cNvSpPr>
          <p:nvPr/>
        </p:nvSpPr>
        <p:spPr bwMode="auto">
          <a:xfrm>
            <a:off x="4978400" y="3932238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21" name="Line 93"/>
          <p:cNvSpPr>
            <a:spLocks noChangeShapeType="1"/>
          </p:cNvSpPr>
          <p:nvPr/>
        </p:nvSpPr>
        <p:spPr bwMode="auto">
          <a:xfrm>
            <a:off x="4978400" y="4630738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22" name="Line 94"/>
          <p:cNvSpPr>
            <a:spLocks noChangeShapeType="1"/>
          </p:cNvSpPr>
          <p:nvPr/>
        </p:nvSpPr>
        <p:spPr bwMode="auto">
          <a:xfrm>
            <a:off x="4978400" y="5278438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23" name="Line 95"/>
          <p:cNvSpPr>
            <a:spLocks noChangeShapeType="1"/>
          </p:cNvSpPr>
          <p:nvPr/>
        </p:nvSpPr>
        <p:spPr bwMode="auto">
          <a:xfrm>
            <a:off x="4978400" y="5964238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24" name="Text Box 96"/>
          <p:cNvSpPr txBox="1">
            <a:spLocks noChangeArrowheads="1"/>
          </p:cNvSpPr>
          <p:nvPr/>
        </p:nvSpPr>
        <p:spPr bwMode="auto">
          <a:xfrm>
            <a:off x="5791200" y="2547938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Gamma ray emission</a:t>
            </a:r>
          </a:p>
        </p:txBody>
      </p:sp>
      <p:sp>
        <p:nvSpPr>
          <p:cNvPr id="125025" name="Text Box 97"/>
          <p:cNvSpPr txBox="1">
            <a:spLocks noChangeArrowheads="1"/>
          </p:cNvSpPr>
          <p:nvPr/>
        </p:nvSpPr>
        <p:spPr bwMode="auto">
          <a:xfrm>
            <a:off x="5791200" y="3005138"/>
            <a:ext cx="990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X-ray absorption, emission</a:t>
            </a:r>
          </a:p>
        </p:txBody>
      </p:sp>
      <p:sp>
        <p:nvSpPr>
          <p:cNvPr id="125026" name="Line 98"/>
          <p:cNvSpPr>
            <a:spLocks noChangeShapeType="1"/>
          </p:cNvSpPr>
          <p:nvPr/>
        </p:nvSpPr>
        <p:spPr bwMode="auto">
          <a:xfrm>
            <a:off x="5791200" y="2928938"/>
            <a:ext cx="0" cy="3683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27" name="Text Box 99"/>
          <p:cNvSpPr txBox="1">
            <a:spLocks noChangeArrowheads="1"/>
          </p:cNvSpPr>
          <p:nvPr/>
        </p:nvSpPr>
        <p:spPr bwMode="auto">
          <a:xfrm>
            <a:off x="5791200" y="3797300"/>
            <a:ext cx="1219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UV absorption</a:t>
            </a:r>
          </a:p>
        </p:txBody>
      </p:sp>
      <p:sp>
        <p:nvSpPr>
          <p:cNvPr id="125028" name="Line 100"/>
          <p:cNvSpPr>
            <a:spLocks noChangeShapeType="1"/>
          </p:cNvSpPr>
          <p:nvPr/>
        </p:nvSpPr>
        <p:spPr bwMode="auto">
          <a:xfrm>
            <a:off x="5715000" y="3627438"/>
            <a:ext cx="0" cy="5969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29" name="Line 101"/>
          <p:cNvSpPr>
            <a:spLocks noChangeShapeType="1"/>
          </p:cNvSpPr>
          <p:nvPr/>
        </p:nvSpPr>
        <p:spPr bwMode="auto">
          <a:xfrm>
            <a:off x="5715000" y="4237038"/>
            <a:ext cx="0" cy="6731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30" name="Text Box 102"/>
          <p:cNvSpPr txBox="1">
            <a:spLocks noChangeArrowheads="1"/>
          </p:cNvSpPr>
          <p:nvPr/>
        </p:nvSpPr>
        <p:spPr bwMode="auto">
          <a:xfrm>
            <a:off x="5791200" y="4406900"/>
            <a:ext cx="1219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IR absorption</a:t>
            </a:r>
          </a:p>
        </p:txBody>
      </p:sp>
      <p:sp>
        <p:nvSpPr>
          <p:cNvPr id="125031" name="Line 103"/>
          <p:cNvSpPr>
            <a:spLocks noChangeShapeType="1"/>
          </p:cNvSpPr>
          <p:nvPr/>
        </p:nvSpPr>
        <p:spPr bwMode="auto">
          <a:xfrm>
            <a:off x="5715000" y="4948238"/>
            <a:ext cx="0" cy="6731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32" name="Text Box 104"/>
          <p:cNvSpPr txBox="1">
            <a:spLocks noChangeArrowheads="1"/>
          </p:cNvSpPr>
          <p:nvPr/>
        </p:nvSpPr>
        <p:spPr bwMode="auto">
          <a:xfrm>
            <a:off x="5791200" y="5062538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Microwave absorption</a:t>
            </a:r>
          </a:p>
        </p:txBody>
      </p:sp>
      <p:sp>
        <p:nvSpPr>
          <p:cNvPr id="125033" name="Line 105"/>
          <p:cNvSpPr>
            <a:spLocks noChangeShapeType="1"/>
          </p:cNvSpPr>
          <p:nvPr/>
        </p:nvSpPr>
        <p:spPr bwMode="auto">
          <a:xfrm>
            <a:off x="5715000" y="5672138"/>
            <a:ext cx="0" cy="3048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34" name="Line 106"/>
          <p:cNvSpPr>
            <a:spLocks noChangeShapeType="1"/>
          </p:cNvSpPr>
          <p:nvPr/>
        </p:nvSpPr>
        <p:spPr bwMode="auto">
          <a:xfrm>
            <a:off x="5715000" y="2509838"/>
            <a:ext cx="0" cy="5969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35" name="Text Box 107"/>
          <p:cNvSpPr txBox="1">
            <a:spLocks noChangeArrowheads="1"/>
          </p:cNvSpPr>
          <p:nvPr/>
        </p:nvSpPr>
        <p:spPr bwMode="auto">
          <a:xfrm>
            <a:off x="5791200" y="5565775"/>
            <a:ext cx="914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Nuclear magnetic resonance</a:t>
            </a:r>
          </a:p>
        </p:txBody>
      </p:sp>
      <p:sp>
        <p:nvSpPr>
          <p:cNvPr id="125036" name="Line 108"/>
          <p:cNvSpPr>
            <a:spLocks noChangeShapeType="1"/>
          </p:cNvSpPr>
          <p:nvPr/>
        </p:nvSpPr>
        <p:spPr bwMode="auto">
          <a:xfrm>
            <a:off x="533400" y="6281738"/>
            <a:ext cx="807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37" name="Text Box 109"/>
          <p:cNvSpPr txBox="1">
            <a:spLocks noChangeArrowheads="1"/>
          </p:cNvSpPr>
          <p:nvPr/>
        </p:nvSpPr>
        <p:spPr bwMode="auto">
          <a:xfrm>
            <a:off x="7010400" y="2700338"/>
            <a:ext cx="685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Nuclear</a:t>
            </a:r>
          </a:p>
        </p:txBody>
      </p:sp>
      <p:sp>
        <p:nvSpPr>
          <p:cNvPr id="125038" name="Text Box 110"/>
          <p:cNvSpPr txBox="1">
            <a:spLocks noChangeArrowheads="1"/>
          </p:cNvSpPr>
          <p:nvPr/>
        </p:nvSpPr>
        <p:spPr bwMode="auto">
          <a:xfrm>
            <a:off x="7797800" y="3005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Electronic (inner shell)</a:t>
            </a:r>
          </a:p>
        </p:txBody>
      </p:sp>
      <p:sp>
        <p:nvSpPr>
          <p:cNvPr id="125039" name="Text Box 111"/>
          <p:cNvSpPr txBox="1">
            <a:spLocks noChangeArrowheads="1"/>
          </p:cNvSpPr>
          <p:nvPr/>
        </p:nvSpPr>
        <p:spPr bwMode="auto">
          <a:xfrm>
            <a:off x="7010400" y="4452938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Molecular vibration</a:t>
            </a:r>
          </a:p>
        </p:txBody>
      </p:sp>
      <p:sp>
        <p:nvSpPr>
          <p:cNvPr id="125040" name="Text Box 112"/>
          <p:cNvSpPr txBox="1">
            <a:spLocks noChangeArrowheads="1"/>
          </p:cNvSpPr>
          <p:nvPr/>
        </p:nvSpPr>
        <p:spPr bwMode="auto">
          <a:xfrm>
            <a:off x="7797800" y="3767138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Electronic (outer shell)</a:t>
            </a:r>
          </a:p>
        </p:txBody>
      </p:sp>
      <p:sp>
        <p:nvSpPr>
          <p:cNvPr id="125041" name="Text Box 113"/>
          <p:cNvSpPr txBox="1">
            <a:spLocks noChangeArrowheads="1"/>
          </p:cNvSpPr>
          <p:nvPr/>
        </p:nvSpPr>
        <p:spPr bwMode="auto">
          <a:xfrm>
            <a:off x="7797800" y="4605338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Molecular rotation</a:t>
            </a:r>
          </a:p>
        </p:txBody>
      </p:sp>
      <p:sp>
        <p:nvSpPr>
          <p:cNvPr id="125042" name="Text Box 114"/>
          <p:cNvSpPr txBox="1">
            <a:spLocks noChangeArrowheads="1"/>
          </p:cNvSpPr>
          <p:nvPr/>
        </p:nvSpPr>
        <p:spPr bwMode="auto">
          <a:xfrm>
            <a:off x="7797800" y="5413375"/>
            <a:ext cx="1143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prstClr val="black"/>
                </a:solidFill>
                <a:latin typeface="Candara" pitchFamily="34" charset="0"/>
              </a:rPr>
              <a:t>Magnetically induced spin states</a:t>
            </a:r>
          </a:p>
        </p:txBody>
      </p:sp>
      <p:sp>
        <p:nvSpPr>
          <p:cNvPr id="125043" name="Line 115"/>
          <p:cNvSpPr>
            <a:spLocks noChangeShapeType="1"/>
          </p:cNvSpPr>
          <p:nvPr/>
        </p:nvSpPr>
        <p:spPr bwMode="auto">
          <a:xfrm>
            <a:off x="7353300" y="5291138"/>
            <a:ext cx="0" cy="2286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44" name="Line 116"/>
          <p:cNvSpPr>
            <a:spLocks noChangeShapeType="1"/>
          </p:cNvSpPr>
          <p:nvPr/>
        </p:nvSpPr>
        <p:spPr bwMode="auto">
          <a:xfrm>
            <a:off x="7353300" y="5722938"/>
            <a:ext cx="0" cy="3048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45" name="Line 117"/>
          <p:cNvSpPr>
            <a:spLocks noChangeShapeType="1"/>
          </p:cNvSpPr>
          <p:nvPr/>
        </p:nvSpPr>
        <p:spPr bwMode="auto">
          <a:xfrm>
            <a:off x="7353300" y="2535238"/>
            <a:ext cx="0" cy="2159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46" name="Line 118"/>
          <p:cNvSpPr>
            <a:spLocks noChangeShapeType="1"/>
          </p:cNvSpPr>
          <p:nvPr/>
        </p:nvSpPr>
        <p:spPr bwMode="auto">
          <a:xfrm>
            <a:off x="7353300" y="2928938"/>
            <a:ext cx="0" cy="152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47" name="Line 119"/>
          <p:cNvSpPr>
            <a:spLocks noChangeShapeType="1"/>
          </p:cNvSpPr>
          <p:nvPr/>
        </p:nvSpPr>
        <p:spPr bwMode="auto">
          <a:xfrm>
            <a:off x="7353300" y="4071938"/>
            <a:ext cx="0" cy="4191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48" name="Line 120"/>
          <p:cNvSpPr>
            <a:spLocks noChangeShapeType="1"/>
          </p:cNvSpPr>
          <p:nvPr/>
        </p:nvSpPr>
        <p:spPr bwMode="auto">
          <a:xfrm>
            <a:off x="7353300" y="4846638"/>
            <a:ext cx="0" cy="3048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49" name="Line 121"/>
          <p:cNvSpPr>
            <a:spLocks noChangeShapeType="1"/>
          </p:cNvSpPr>
          <p:nvPr/>
        </p:nvSpPr>
        <p:spPr bwMode="auto">
          <a:xfrm>
            <a:off x="8229600" y="2852738"/>
            <a:ext cx="0" cy="2159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50" name="Line 122"/>
          <p:cNvSpPr>
            <a:spLocks noChangeShapeType="1"/>
          </p:cNvSpPr>
          <p:nvPr/>
        </p:nvSpPr>
        <p:spPr bwMode="auto">
          <a:xfrm>
            <a:off x="8229600" y="4986338"/>
            <a:ext cx="0" cy="381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51" name="Line 123"/>
          <p:cNvSpPr>
            <a:spLocks noChangeShapeType="1"/>
          </p:cNvSpPr>
          <p:nvPr/>
        </p:nvSpPr>
        <p:spPr bwMode="auto">
          <a:xfrm>
            <a:off x="8229600" y="3386138"/>
            <a:ext cx="0" cy="152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52" name="Line 124"/>
          <p:cNvSpPr>
            <a:spLocks noChangeShapeType="1"/>
          </p:cNvSpPr>
          <p:nvPr/>
        </p:nvSpPr>
        <p:spPr bwMode="auto">
          <a:xfrm>
            <a:off x="8229600" y="3614738"/>
            <a:ext cx="0" cy="2159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53" name="Line 125"/>
          <p:cNvSpPr>
            <a:spLocks noChangeShapeType="1"/>
          </p:cNvSpPr>
          <p:nvPr/>
        </p:nvSpPr>
        <p:spPr bwMode="auto">
          <a:xfrm>
            <a:off x="8229600" y="4148138"/>
            <a:ext cx="0" cy="152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54" name="Line 126"/>
          <p:cNvSpPr>
            <a:spLocks noChangeShapeType="1"/>
          </p:cNvSpPr>
          <p:nvPr/>
        </p:nvSpPr>
        <p:spPr bwMode="auto">
          <a:xfrm>
            <a:off x="8229600" y="4465638"/>
            <a:ext cx="0" cy="2159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55" name="Line 127"/>
          <p:cNvSpPr>
            <a:spLocks noChangeShapeType="1"/>
          </p:cNvSpPr>
          <p:nvPr/>
        </p:nvSpPr>
        <p:spPr bwMode="auto">
          <a:xfrm flipH="1" flipV="1">
            <a:off x="7467600" y="5437188"/>
            <a:ext cx="304800" cy="8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56" name="Line 128"/>
          <p:cNvSpPr>
            <a:spLocks noChangeShapeType="1"/>
          </p:cNvSpPr>
          <p:nvPr/>
        </p:nvSpPr>
        <p:spPr bwMode="auto">
          <a:xfrm flipH="1">
            <a:off x="7467600" y="5748338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id-ID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5057" name="Text Box 129"/>
          <p:cNvSpPr txBox="1">
            <a:spLocks noChangeArrowheads="1"/>
          </p:cNvSpPr>
          <p:nvPr/>
        </p:nvSpPr>
        <p:spPr bwMode="auto">
          <a:xfrm>
            <a:off x="838200" y="395567"/>
            <a:ext cx="792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</a:rPr>
              <a:t>Sifat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</a:rPr>
              <a:t>spektra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,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</a:rPr>
              <a:t>aplikasi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</a:rPr>
              <a:t>dan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</a:rPr>
              <a:t>interaksi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</a:rPr>
              <a:t>radiasi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</a:rPr>
              <a:t>elektromagnetik</a:t>
            </a:r>
            <a:endParaRPr lang="en-US" sz="2400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62121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7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189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779561"/>
              </p:ext>
            </p:extLst>
          </p:nvPr>
        </p:nvGraphicFramePr>
        <p:xfrm>
          <a:off x="609600" y="1285860"/>
          <a:ext cx="8034366" cy="5357984"/>
        </p:xfrm>
        <a:graphic>
          <a:graphicData uri="http://schemas.openxmlformats.org/drawingml/2006/table">
            <a:tbl>
              <a:tblPr/>
              <a:tblGrid>
                <a:gridCol w="2457125"/>
                <a:gridCol w="2986000"/>
                <a:gridCol w="2591241"/>
              </a:tblGrid>
              <a:tr h="84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Tipe</a:t>
                      </a:r>
                      <a:r>
                        <a:rPr kumimoji="0" lang="en-US" sz="2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 </a:t>
                      </a:r>
                      <a:r>
                        <a:rPr kumimoji="0" lang="en-US" sz="28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Radiasi</a:t>
                      </a:r>
                      <a:endParaRPr kumimoji="0" lang="en-US" sz="2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Frekuensi</a:t>
                      </a:r>
                      <a:r>
                        <a:rPr kumimoji="0" lang="en-US" sz="2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 (Hz)</a:t>
                      </a:r>
                      <a:endParaRPr kumimoji="0" lang="en-US" sz="2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Panjang</a:t>
                      </a:r>
                      <a:r>
                        <a:rPr kumimoji="0" lang="en-US" sz="28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 </a:t>
                      </a:r>
                      <a:r>
                        <a:rPr kumimoji="0" lang="en-US" sz="28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Gelombang</a:t>
                      </a:r>
                      <a:endParaRPr kumimoji="0" lang="en-US" sz="2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gamma-rays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20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-10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24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&lt;1 pm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X-rays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17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-10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20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 nm-1 pm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ultraviolet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15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-10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17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400 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nm-</a:t>
                      </a:r>
                      <a:r>
                        <a:rPr kumimoji="0" lang="id-ID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200</a:t>
                      </a: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nm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59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visible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4-7.5x10</a:t>
                      </a:r>
                      <a:r>
                        <a:rPr kumimoji="0" lang="en-US" sz="28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14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750 nm-400 nm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near-infrared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1x10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14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-4x10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2.5 µm-750 nm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infrared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13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-10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14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25 µm-2.5 µm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microwaves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3x10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11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-10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13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 mm-25 µm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radio waves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&lt;3x10</a:t>
                      </a:r>
                      <a:r>
                        <a:rPr kumimoji="0" lang="en-US" sz="28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11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Arial" pitchFamily="1" charset="0"/>
                          <a:cs typeface="Arial" pitchFamily="1" charset="0"/>
                        </a:rPr>
                        <a:t>&gt;1 mm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ndara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83" name="Rectangle 43"/>
          <p:cNvSpPr>
            <a:spLocks noChangeArrowheads="1"/>
          </p:cNvSpPr>
          <p:nvPr/>
        </p:nvSpPr>
        <p:spPr bwMode="auto">
          <a:xfrm>
            <a:off x="1516063" y="457200"/>
            <a:ext cx="620586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4000" b="1" u="sng" dirty="0" err="1" smtClean="0">
                <a:solidFill>
                  <a:srgbClr val="3333FF"/>
                </a:solidFill>
                <a:latin typeface="Candara" pitchFamily="34" charset="0"/>
              </a:rPr>
              <a:t>Spektrum</a:t>
            </a:r>
            <a:r>
              <a:rPr lang="en-US" sz="4000" b="1" u="sng" dirty="0" smtClean="0">
                <a:solidFill>
                  <a:srgbClr val="3333FF"/>
                </a:solidFill>
                <a:latin typeface="Candara" pitchFamily="34" charset="0"/>
              </a:rPr>
              <a:t> </a:t>
            </a:r>
            <a:r>
              <a:rPr lang="en-US" sz="4000" b="1" u="sng" dirty="0" err="1" smtClean="0">
                <a:solidFill>
                  <a:srgbClr val="3333FF"/>
                </a:solidFill>
                <a:latin typeface="Candara" pitchFamily="34" charset="0"/>
              </a:rPr>
              <a:t>Elektromagnetik</a:t>
            </a:r>
            <a:endParaRPr lang="en-US" sz="4000" b="1" u="sng" dirty="0">
              <a:solidFill>
                <a:srgbClr val="3333FF"/>
              </a:solidFill>
              <a:latin typeface="Candara" pitchFamily="34" charset="0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54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936</TotalTime>
  <Words>1381</Words>
  <Application>Microsoft Office PowerPoint</Application>
  <PresentationFormat>On-screen Show (4:3)</PresentationFormat>
  <Paragraphs>382</Paragraphs>
  <Slides>36</Slides>
  <Notes>19</Notes>
  <HiddenSlides>0</HiddenSlides>
  <MMClips>41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Oriel</vt:lpstr>
      <vt:lpstr>Packager Shell Object</vt:lpstr>
      <vt:lpstr>TEKNIK ANALISIS DENGAN METODE Spektrofotometri</vt:lpstr>
      <vt:lpstr>Spektrofotometri </vt:lpstr>
      <vt:lpstr>Dasar teori spektrofotometri</vt:lpstr>
      <vt:lpstr>Lanjutan : karakteristik radiasi</vt:lpstr>
      <vt:lpstr>PowerPoint Presentation</vt:lpstr>
      <vt:lpstr>Jenis radiasi</vt:lpstr>
      <vt:lpstr>Jenis radiasi dan panjang gelombangnya</vt:lpstr>
      <vt:lpstr>PowerPoint Presentation</vt:lpstr>
      <vt:lpstr>PowerPoint Presentation</vt:lpstr>
      <vt:lpstr>PowerPoint Presentation</vt:lpstr>
      <vt:lpstr>Prinsip Spektrometri </vt:lpstr>
      <vt:lpstr>Spektrometri </vt:lpstr>
      <vt:lpstr>Komponen spektrofotometer</vt:lpstr>
      <vt:lpstr>Spektrofotometer</vt:lpstr>
      <vt:lpstr>Cara kerja spektrofotometri UV-Vis</vt:lpstr>
      <vt:lpstr>PowerPoint Presentation</vt:lpstr>
      <vt:lpstr>PowerPoint Presentation</vt:lpstr>
      <vt:lpstr>Komponen : monokromator</vt:lpstr>
      <vt:lpstr>Komponen : monokromator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Aplikasi spektrofotometri uv-vis</vt:lpstr>
      <vt:lpstr>ANALISIS KUALITATIF</vt:lpstr>
      <vt:lpstr>PowerPoint Presentation</vt:lpstr>
      <vt:lpstr>PowerPoint Presentation</vt:lpstr>
      <vt:lpstr>PowerPoint Presentation</vt:lpstr>
      <vt:lpstr>Analisis kuantitatif dengan spektrofotometri uv-vis</vt:lpstr>
      <vt:lpstr>one point method</vt:lpstr>
      <vt:lpstr>Cara kurva kalibrasi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Spektrofotometri UV-Vis</dc:title>
  <dc:creator>user</dc:creator>
  <cp:lastModifiedBy>dell</cp:lastModifiedBy>
  <cp:revision>35</cp:revision>
  <dcterms:modified xsi:type="dcterms:W3CDTF">2020-05-25T05:20:03Z</dcterms:modified>
</cp:coreProperties>
</file>